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5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0280-4F35-427F-BED7-AB60849B9E3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1B66-A87D-4C52-9498-C5949FC4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1722-AEE9-13BE-3218-32CB430B0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9D92A-FF36-F64A-BF88-3775E402D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B7CD-EAB7-356C-BA47-F3B59853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FF686-760B-D157-4092-DED83493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4A59-E701-F7FB-0C86-6887DC67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07AD-7BF2-8189-1344-04392EC0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3E36F-35BB-7B4C-8717-E31177A18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8D18-1E02-DFEF-B8AB-425C40D4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1B40-1FAC-9270-07C4-0C97CA10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6208-1E4F-6B40-F773-85368A94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65683-B756-4F55-B7A5-2226F7C78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31269-8102-758A-43C0-8E471B320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39A2-856F-7740-1117-93DA944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97C0-93D3-8094-4AAC-8D491729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94B9-E7A4-0E80-4C1B-5567E18D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8C1B-95AB-72E3-ACEB-8DEFB1AF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194E-FA1F-F5CB-C6DE-D40B6536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923AD-9BFE-6ECB-7EBF-A7DC7FCE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4AD4-21F8-A3CF-9829-E044D693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F815-A28A-2860-2F2C-2CEF9BFE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1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F7BC-2D8E-AAFB-48C4-0B7C7015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9363F-A6E3-B0C9-2E6B-4119E09BA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644C-FC2A-38A3-17D3-374D9F60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51B49-8409-42DB-94C1-509965D5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FAEE-BEAB-2CC9-79C4-642CFB4B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8724-C12A-B0DF-A4BB-3BE1676C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9854-CB1D-0C2F-6AEA-C83501CBA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54B49-4808-E752-3E05-902D72031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A43EF-9ACE-C501-8171-1B3E0668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3B4B4-510D-5522-7A60-73F9C39A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6907C-7575-48AC-9AFF-632D17B4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7054-4BAC-C23A-9384-C31FF38C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F321E-11E0-2298-DA3A-C306844E6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6374F-4A84-D4FF-A7C9-85D930252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E645E-7A34-B70F-8A95-B7385DE5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4274D-FEC5-6F34-36B5-8B007B189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CCCC0-D181-D86A-ADBE-CE80E12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1BC72-5E8C-04F5-DC2D-AEBF7AE3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39E45-08DD-A82E-6DB7-E0750081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704-53EF-2001-BD0B-10B88C07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0FD9B-C2BE-AFCB-F74D-B6413803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D43F7-C81F-0E53-3B88-97CB723A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B3F71-FCD7-6F23-B6BC-48C899CC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13B9A-6EF6-0D98-2BB6-B4D2DBE4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A1F64-5E8D-3A38-F6F0-949B69F1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999D0-93B3-FA8A-ADCA-5039EEC2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BDDB-3ED3-DFD4-C223-46F54178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B146-8F3D-5A71-96B0-4579A71B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6DD0-8769-ABE8-E50C-FC9E0A80E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637ED-8050-EA79-8E20-3D5DD514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9E5B7-619F-FF84-0403-A2ACFD7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18B4C-D64D-4FE8-F9E6-4722CD4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1E1D-5CB2-BB5B-A770-75069623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635F8-11EC-AADF-1EA2-14AE78292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CA0B8-61DF-F78E-BC2D-2EEF0DC1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37B6-0449-4D97-8520-F37627E6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8307C-28E9-EA87-A087-B40C77C9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8EDC8-CBD6-75DC-5E65-325E1229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FBDD8-B64B-4402-FC2F-79AB0C25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62E32-8C88-187C-C13E-60D8D4E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41FC-F57B-4FA0-8E15-2B3D3A466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E24D-8787-4E3C-A44F-6052CE4F20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3845-063D-246F-45B0-6ECAB5A00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E5F44-BE39-B284-3A2C-7FD9D3702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youtu.be/svX1u2hk5BU" TargetMode="External"/><Relationship Id="rId4" Type="http://schemas.openxmlformats.org/officeDocument/2006/relationships/hyperlink" Target="https://youtu.be/p6Le9WMZ2MY?si=be7CCT65ss8YRC1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3310E6-CAF6-4F00-FEC5-5513EB15E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" b="480"/>
          <a:stretch/>
        </p:blipFill>
        <p:spPr>
          <a:xfrm>
            <a:off x="1267542" y="592134"/>
            <a:ext cx="2633648" cy="2643291"/>
          </a:xfrm>
          <a:prstGeom prst="ellipse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39677" y="5100706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862521" y="586859"/>
            <a:ext cx="70595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2000505000000020004" pitchFamily="2" charset="0"/>
                <a:hlinkClick r:id="rId4"/>
              </a:rPr>
              <a:t>Watch Erin Hatzikostas: Ted Talk</a:t>
            </a: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563C1"/>
                </a:solidFill>
                <a:latin typeface="Montserrat" panose="02000505000000020004" pitchFamily="2" charset="0"/>
                <a:hlinkClick r:id="rId5"/>
              </a:rPr>
              <a:t>Watch Erin Hatzikostas: Speaker Showreel</a:t>
            </a:r>
            <a:endParaRPr lang="en-US" sz="1200" b="1" dirty="0">
              <a:solidFill>
                <a:srgbClr val="0070C0"/>
              </a:solidFill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Erin Hatzikostas is an expert on the impact of authenticity in the workplace. She is the founder of b Authentic inc, where she’s leading a movement to eradicate the workplace of its BS and make it a fundamentally more authentic place.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Erin Hatzikostas holds a BBA in Statistics from Western Michigan University and an MBA in Finance and Marketing from the University of Connecticut.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Erin Hatzikostas spent her career “first half” working in the corporate world, where at the age of 42, she became the CEO of a large healthcare financial institution.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She took a struggling company and led a massive turnaround, tripling earnings and sending employee engagement skyrocketing. Her secret? Radical authenticity.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0000500000000000000" pitchFamily="2" charset="0"/>
              </a:rPr>
              <a:t>Key Takeaways: </a:t>
            </a:r>
          </a:p>
          <a:p>
            <a:pPr algn="l"/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Women often fear they’ll have to compromise to rise – compromise their family, their health, or even their soul. As a result, we don’t lean into the big girl job.</a:t>
            </a:r>
          </a:p>
          <a:p>
            <a:pPr algn="l"/>
            <a:endParaRPr lang="en-US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r>
              <a:rPr lang="en-US" sz="1200" b="1" dirty="0">
                <a:latin typeface="Montserrat" panose="00000500000000000000" pitchFamily="2" charset="0"/>
              </a:rPr>
              <a:t>Most Popular Keynote Topics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How to Use Authenticity as Your #1 Strategic Advantage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How Strategic Authenticity can transform you culture, career and influence</a:t>
            </a: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The 50% Rule: </a:t>
            </a:r>
            <a:r>
              <a:rPr lang="en-US" sz="1200" b="1" dirty="0">
                <a:latin typeface="Montserrat" panose="00000500000000000000" pitchFamily="2" charset="0"/>
              </a:rPr>
              <a:t>A Simple Formula to Go from Unnoticed to Unmatched (in a Hot </a:t>
            </a:r>
            <a:r>
              <a:rPr lang="en-US" sz="1200" b="1">
                <a:latin typeface="Montserrat" panose="00000500000000000000" pitchFamily="2" charset="0"/>
              </a:rPr>
              <a:t>Second)</a:t>
            </a: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E9C843-D5FA-457E-B926-84EBA9EEFF56}"/>
              </a:ext>
            </a:extLst>
          </p:cNvPr>
          <p:cNvSpPr txBox="1">
            <a:spLocks/>
          </p:cNvSpPr>
          <p:nvPr/>
        </p:nvSpPr>
        <p:spPr>
          <a:xfrm>
            <a:off x="269895" y="3190934"/>
            <a:ext cx="4479040" cy="113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LEMON MILK" panose="00000500000000000000" pitchFamily="50" charset="0"/>
              </a:rPr>
              <a:t>ERIN HATZIKOSTAS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2000505000000020004" pitchFamily="2" charset="0"/>
              </a:rPr>
              <a:t>AUTHENTIC LEADERSHIP</a:t>
            </a:r>
            <a:endParaRPr lang="en-US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450363" y="4273956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AEED6AB6-0463-B89E-3BBA-369D0170B23E}"/>
              </a:ext>
            </a:extLst>
          </p:cNvPr>
          <p:cNvSpPr/>
          <p:nvPr/>
        </p:nvSpPr>
        <p:spPr>
          <a:xfrm>
            <a:off x="1523213" y="4404330"/>
            <a:ext cx="2080415" cy="32719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28A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Montserrat" panose="00000500000000000000" pitchFamily="50" charset="0"/>
              </a:rPr>
              <a:t>$18,500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45FCC3F6-A60F-24F8-6204-AE6A8176BA81}"/>
              </a:ext>
            </a:extLst>
          </p:cNvPr>
          <p:cNvSpPr txBox="1"/>
          <p:nvPr/>
        </p:nvSpPr>
        <p:spPr>
          <a:xfrm>
            <a:off x="760218" y="4792518"/>
            <a:ext cx="3606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Montserrat" panose="00000500000000000000" pitchFamily="50" charset="0"/>
              </a:rPr>
              <a:t>*Client is responsible for round-trip airfare, ground transportation in event city, hotel accommodations and incidentals for up to two nights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8D0A37-CD01-F57E-67EF-5F20E8192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184" y="5385583"/>
            <a:ext cx="1139029" cy="13457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B0978B-1C63-B951-CEE3-B44FCDD1D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850" y="5429760"/>
            <a:ext cx="1301587" cy="1301587"/>
          </a:xfrm>
          <a:prstGeom prst="rect">
            <a:avLst/>
          </a:prstGeom>
        </p:spPr>
      </p:pic>
      <p:pic>
        <p:nvPicPr>
          <p:cNvPr id="6" name="Picture 5" descr="A blue and yellow sign with white text&#10;&#10;Description automatically generated">
            <a:extLst>
              <a:ext uri="{FF2B5EF4-FFF2-40B4-BE49-F238E27FC236}">
                <a16:creationId xmlns:a16="http://schemas.microsoft.com/office/drawing/2014/main" id="{6C5FD5A3-A9F7-D4F9-496A-83D07B110B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15" y="5452131"/>
            <a:ext cx="859033" cy="13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</TotalTime>
  <Words>251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LEMON MILK</vt:lpstr>
      <vt:lpstr>Montserrat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38</cp:revision>
  <dcterms:created xsi:type="dcterms:W3CDTF">2023-08-21T22:06:19Z</dcterms:created>
  <dcterms:modified xsi:type="dcterms:W3CDTF">2025-03-17T17:22:12Z</dcterms:modified>
</cp:coreProperties>
</file>