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0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9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7D304-D946-463D-B909-13D6B4C17FB4}" type="datetimeFigureOut">
              <a:rPr lang="en-US" smtClean="0"/>
              <a:t>1/19/2025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16991-8FAE-452E-A984-0B679B0F6A48}" type="slidenum">
              <a:rPr lang="en-US" smtClean="0"/>
              <a:t>‹#›</a:t>
            </a:fld>
            <a:endParaRPr lang="en-US"/>
          </a:p>
        </p:txBody>
      </p:sp>
    </p:spTree>
    <p:extLst>
      <p:ext uri="{BB962C8B-B14F-4D97-AF65-F5344CB8AC3E}">
        <p14:creationId xmlns:p14="http://schemas.microsoft.com/office/powerpoint/2010/main" val="255724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850040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1E1B-5CF4-BA66-B6C3-8035F524B4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AE17CA-1F80-782A-A543-5382700D9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05AADB-0467-0A4E-1FA6-5ED053115F4D}"/>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2959218D-54A4-2CB3-7A42-D10E75774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C73704-0C0F-9457-9B57-388175B7E2D9}"/>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418034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F159B-5E0F-B2B2-D1DB-E63014D869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4FBD2F-7CBA-D378-3D3C-99D4D5D74A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DCDA33-0B02-D508-0F97-466A271475AF}"/>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A0BAA942-0F43-1ACF-7C4A-9ED4BB825C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5DFEEF-A640-9AA2-669D-2F4624EDFB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45514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AD32C1-6B36-B461-7AE0-9FA3570EFC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D37F07-3C42-FA48-0B04-C09641BD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DC4DD-1F2A-FB92-6319-3BC7A58F2F43}"/>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0A23A954-474B-B25A-23F7-B118AB134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0CD1C-BC9D-D901-FA30-5CCB2565868F}"/>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236987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C617-B90A-2CF9-B08F-1A8672904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6A8105-3229-EA04-7DF5-89E76AC2C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50328-B987-9468-FEC7-944AE7C5DB49}"/>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0395617E-DD72-0177-2D89-2E626622DC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D92E7-5E11-18F5-9B46-495ABA1F2C33}"/>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84231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0AD8-BB66-1872-917E-3867B36FD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7C4948-16EF-229C-293B-BE4EAF0CF6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96140C-7EE9-1D0B-BEBC-93AD8530C7B2}"/>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110ABAD1-D59B-4911-D887-33FCC10E9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C0CF4-2E06-2B41-4BE5-4FD610165147}"/>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9210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6AD5-D6AB-B281-38AC-D1FA8EEE15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885B49-74DE-EC2A-6BB3-907D543BDF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14C9A2-1BC3-58AF-A4C6-AE7E1F8760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78072C-4355-C1BD-3FE9-44D9E3ED3410}"/>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6" name="Footer Placeholder 5">
            <a:extLst>
              <a:ext uri="{FF2B5EF4-FFF2-40B4-BE49-F238E27FC236}">
                <a16:creationId xmlns:a16="http://schemas.microsoft.com/office/drawing/2014/main" id="{77F3349E-B6AA-72E0-A2B8-8C26103333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9591B7-F1DD-5E26-8F3B-CF4CC66103CD}"/>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22077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D0EEB-5527-7173-AD64-81FFE2176C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101328-6FDD-5E83-C934-10FFC6733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E5DABD-BAAE-28FE-6D39-0A4DC5F07E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8AB89-2BB3-0BBC-EFF3-63418E663E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80963C-9992-5D49-6F99-8690A04065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1B7945-1752-9275-5CC1-3BA93BFBDF32}"/>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8" name="Footer Placeholder 7">
            <a:extLst>
              <a:ext uri="{FF2B5EF4-FFF2-40B4-BE49-F238E27FC236}">
                <a16:creationId xmlns:a16="http://schemas.microsoft.com/office/drawing/2014/main" id="{BFBB28CB-B220-735E-2C6E-B22E736C8C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5E8AFE-D24C-C41E-E67C-7737A95E046E}"/>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47868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40C7B-1AA3-AB1D-936F-D487B205EB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C930F4-4C9B-5E21-118A-51BD73FC51DA}"/>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4" name="Footer Placeholder 3">
            <a:extLst>
              <a:ext uri="{FF2B5EF4-FFF2-40B4-BE49-F238E27FC236}">
                <a16:creationId xmlns:a16="http://schemas.microsoft.com/office/drawing/2014/main" id="{A43E07DD-A4C4-12D7-ADE6-4110F72AB0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626FA9-5E72-7EFC-B966-0E48C95A37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958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BF6ECC-C202-82F5-C672-75E55796BE82}"/>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3" name="Footer Placeholder 2">
            <a:extLst>
              <a:ext uri="{FF2B5EF4-FFF2-40B4-BE49-F238E27FC236}">
                <a16:creationId xmlns:a16="http://schemas.microsoft.com/office/drawing/2014/main" id="{DEE08921-1C93-534A-C67A-397C5A1BA4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F0D750-680B-F7CF-49DD-A141EA372236}"/>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79161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D8FE-AF6D-1EE8-C772-546A3718DD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9B60B7-F28B-B623-107D-854004F8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824E79-530C-311A-8122-24378D7E3A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59C17-6887-D81C-7C7B-3ED91849A713}"/>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6" name="Footer Placeholder 5">
            <a:extLst>
              <a:ext uri="{FF2B5EF4-FFF2-40B4-BE49-F238E27FC236}">
                <a16:creationId xmlns:a16="http://schemas.microsoft.com/office/drawing/2014/main" id="{436AD52D-2C75-D8E8-703E-28C8E61175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BBD8A4-4069-5A05-202D-D788EE6EDBC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9747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2415-719D-E93E-E15A-5C9C11FB8F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D85EB8-C274-D90F-FD6F-50565A8A9F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AF0D88-1310-5DB7-2A5C-A5105A310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315A3E-6085-5C88-28B4-38C942CDDC65}"/>
              </a:ext>
            </a:extLst>
          </p:cNvPr>
          <p:cNvSpPr>
            <a:spLocks noGrp="1"/>
          </p:cNvSpPr>
          <p:nvPr>
            <p:ph type="dt" sz="half" idx="10"/>
          </p:nvPr>
        </p:nvSpPr>
        <p:spPr/>
        <p:txBody>
          <a:bodyPr/>
          <a:lstStyle/>
          <a:p>
            <a:fld id="{8804C9FB-471E-4F2A-91F1-B2D4D078294E}" type="datetimeFigureOut">
              <a:rPr lang="en-US" smtClean="0"/>
              <a:t>1/19/2025</a:t>
            </a:fld>
            <a:endParaRPr lang="en-US"/>
          </a:p>
        </p:txBody>
      </p:sp>
      <p:sp>
        <p:nvSpPr>
          <p:cNvPr id="6" name="Footer Placeholder 5">
            <a:extLst>
              <a:ext uri="{FF2B5EF4-FFF2-40B4-BE49-F238E27FC236}">
                <a16:creationId xmlns:a16="http://schemas.microsoft.com/office/drawing/2014/main" id="{140A3951-394F-701F-A832-37536AD47B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1E600-7C28-2870-AB3B-C29DB0143FC4}"/>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00527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4ACB9-A9A9-80DF-3005-4CB278A672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A0C1B2-9541-36E2-C037-372AF9DC0F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24ED2-6DB8-200E-4876-A03F0FBF33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4C9FB-471E-4F2A-91F1-B2D4D078294E}" type="datetimeFigureOut">
              <a:rPr lang="en-US" smtClean="0"/>
              <a:t>1/19/2025</a:t>
            </a:fld>
            <a:endParaRPr lang="en-US"/>
          </a:p>
        </p:txBody>
      </p:sp>
      <p:sp>
        <p:nvSpPr>
          <p:cNvPr id="5" name="Footer Placeholder 4">
            <a:extLst>
              <a:ext uri="{FF2B5EF4-FFF2-40B4-BE49-F238E27FC236}">
                <a16:creationId xmlns:a16="http://schemas.microsoft.com/office/drawing/2014/main" id="{397B5887-ECA4-5BC6-213C-52E0D19CFC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49260D-9D12-20C0-0DE9-F0C7D8132D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526BE-633F-4883-AB1D-0B0EEF44CC1A}" type="slidenum">
              <a:rPr lang="en-US" smtClean="0"/>
              <a:t>‹#›</a:t>
            </a:fld>
            <a:endParaRPr lang="en-US"/>
          </a:p>
        </p:txBody>
      </p:sp>
    </p:spTree>
    <p:extLst>
      <p:ext uri="{BB962C8B-B14F-4D97-AF65-F5344CB8AC3E}">
        <p14:creationId xmlns:p14="http://schemas.microsoft.com/office/powerpoint/2010/main" val="2935664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vimeo.com/showcase/matt-eversmann?share=cop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E189F92D-D4D7-8B40-1D76-84747489596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652" r="9081" b="22327"/>
          <a:stretch/>
        </p:blipFill>
        <p:spPr bwMode="auto">
          <a:xfrm>
            <a:off x="1238885" y="678064"/>
            <a:ext cx="2541059" cy="2565146"/>
          </a:xfrm>
          <a:prstGeom prst="ellipse">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60BA598E-9998-4697-8480-B444D32C63CE}"/>
              </a:ext>
            </a:extLst>
          </p:cNvPr>
          <p:cNvSpPr txBox="1"/>
          <p:nvPr/>
        </p:nvSpPr>
        <p:spPr>
          <a:xfrm>
            <a:off x="4794364" y="863077"/>
            <a:ext cx="7059584" cy="5632311"/>
          </a:xfrm>
          <a:prstGeom prst="rect">
            <a:avLst/>
          </a:prstGeom>
          <a:noFill/>
        </p:spPr>
        <p:txBody>
          <a:bodyPr wrap="square">
            <a:spAutoFit/>
          </a:bodyPr>
          <a:lstStyle/>
          <a:p>
            <a:pPr algn="just">
              <a:buClr>
                <a:srgbClr val="28A6DF"/>
              </a:buClr>
              <a:buSzPct val="120000"/>
            </a:pPr>
            <a:r>
              <a:rPr lang="en-US" sz="1200" b="1" dirty="0">
                <a:solidFill>
                  <a:srgbClr val="28A6DF"/>
                </a:solidFill>
                <a:latin typeface="Montserrat" panose="02000505000000020004" pitchFamily="2" charset="0"/>
                <a:hlinkClick r:id="rId4"/>
              </a:rPr>
              <a:t>Watch Matt </a:t>
            </a:r>
            <a:r>
              <a:rPr lang="en-US" sz="1200" b="1" dirty="0" err="1">
                <a:solidFill>
                  <a:srgbClr val="28A6DF"/>
                </a:solidFill>
                <a:latin typeface="Montserrat" panose="02000505000000020004" pitchFamily="2" charset="0"/>
                <a:hlinkClick r:id="rId4"/>
              </a:rPr>
              <a:t>Eversmann</a:t>
            </a:r>
            <a:r>
              <a:rPr lang="en-US" sz="1200" b="1" dirty="0">
                <a:solidFill>
                  <a:srgbClr val="28A6DF"/>
                </a:solidFill>
                <a:latin typeface="Montserrat" panose="02000505000000020004" pitchFamily="2" charset="0"/>
                <a:hlinkClick r:id="rId4"/>
              </a:rPr>
              <a:t>: SHOWCASE VIDEOS</a:t>
            </a:r>
            <a:endParaRPr lang="en-US" sz="1200" b="1" dirty="0">
              <a:solidFill>
                <a:srgbClr val="28A6DF"/>
              </a:solidFill>
              <a:latin typeface="Montserrat" panose="02000505000000020004" pitchFamily="2" charset="0"/>
            </a:endParaRPr>
          </a:p>
          <a:p>
            <a:pPr algn="just">
              <a:buClr>
                <a:srgbClr val="28A6DF"/>
              </a:buClr>
              <a:buSzPct val="120000"/>
            </a:pPr>
            <a:endParaRPr lang="en-US" sz="1200" dirty="0">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2000505000000020004" pitchFamily="2" charset="0"/>
              </a:rPr>
              <a:t>Former First Sergeant Matt </a:t>
            </a:r>
            <a:r>
              <a:rPr lang="en-US" sz="1200" dirty="0" err="1">
                <a:latin typeface="Montserrat" panose="02000505000000020004" pitchFamily="2" charset="0"/>
              </a:rPr>
              <a:t>Eversmann</a:t>
            </a:r>
            <a:r>
              <a:rPr lang="en-US" sz="1200" dirty="0">
                <a:latin typeface="Montserrat" panose="02000505000000020004" pitchFamily="2" charset="0"/>
              </a:rPr>
              <a:t> placed in charge of a group of Army Rangers to lead a daytime raid against an eager enemy militia in 1993, ending up trapped in a hostile district of Mogadishu and marked for death by an angry mob</a:t>
            </a:r>
          </a:p>
          <a:p>
            <a:pPr marL="174625" indent="-174625">
              <a:buClr>
                <a:srgbClr val="28A6DF"/>
              </a:buClr>
              <a:buSzPct val="120000"/>
              <a:buFont typeface="Montserrat" panose="00000500000000000000" pitchFamily="50" charset="0"/>
              <a:buChar char="›"/>
            </a:pPr>
            <a:endParaRPr lang="en-US" sz="1200" dirty="0">
              <a:solidFill>
                <a:srgbClr val="7C8389"/>
              </a:solidFill>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2000505000000020004" pitchFamily="2" charset="0"/>
              </a:rPr>
              <a:t>I</a:t>
            </a:r>
            <a:r>
              <a:rPr lang="en-US" sz="1200" b="0" i="0" dirty="0">
                <a:effectLst/>
                <a:latin typeface="Montserrat" panose="02000505000000020004" pitchFamily="2" charset="0"/>
              </a:rPr>
              <a:t>nspiring story of survival was immortalized in the epic film, </a:t>
            </a:r>
            <a:r>
              <a:rPr lang="en-US" sz="1200" b="0" i="1" dirty="0">
                <a:effectLst/>
                <a:latin typeface="Montserrat" panose="02000505000000020004" pitchFamily="2" charset="0"/>
              </a:rPr>
              <a:t>Black Hawk Down</a:t>
            </a:r>
            <a:endParaRPr lang="en-US" sz="1200" dirty="0">
              <a:latin typeface="Montserrat" panose="02000505000000020004" pitchFamily="2" charset="0"/>
            </a:endParaRPr>
          </a:p>
          <a:p>
            <a:pPr marL="174625" indent="-174625">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b="0" i="0" dirty="0">
                <a:effectLst/>
                <a:latin typeface="Montserrat" panose="02000505000000020004" pitchFamily="2" charset="0"/>
              </a:rPr>
              <a:t>Awarded the Bronze Star Medal with Valor device for his heroic actions</a:t>
            </a:r>
          </a:p>
          <a:p>
            <a:pPr marL="174625" indent="-174625">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b="0" i="0" dirty="0">
                <a:effectLst/>
                <a:latin typeface="Montserrat" panose="02000505000000020004" pitchFamily="2" charset="0"/>
              </a:rPr>
              <a:t>Committed to sharing the lessons he learned in the military, he draws parallels from his experiences to highlight the importance of leadership, followership, courage and responsibility within any team or enterprise</a:t>
            </a:r>
          </a:p>
          <a:p>
            <a:pPr marL="174625" indent="-174625">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2000505000000020004" pitchFamily="2" charset="0"/>
              </a:rPr>
              <a:t>Recently filmed a documentary for PBS in Af</a:t>
            </a:r>
            <a:r>
              <a:rPr lang="en-US" sz="1200" b="0" i="0" dirty="0">
                <a:effectLst/>
                <a:latin typeface="Montserrat" panose="02000505000000020004" pitchFamily="2" charset="0"/>
              </a:rPr>
              <a:t>ghanistan, </a:t>
            </a:r>
            <a:r>
              <a:rPr lang="en-US" sz="1200" b="0" i="1" dirty="0">
                <a:effectLst/>
                <a:latin typeface="Montserrat" panose="02000505000000020004" pitchFamily="2" charset="0"/>
              </a:rPr>
              <a:t>Send Me,</a:t>
            </a:r>
            <a:r>
              <a:rPr lang="en-US" sz="1200" b="0" i="0" dirty="0">
                <a:effectLst/>
                <a:latin typeface="Montserrat" panose="02000505000000020004" pitchFamily="2" charset="0"/>
              </a:rPr>
              <a:t> which highlights the tremendous advances in battlefield medicine since his days on the dusty streets of Mogadishu</a:t>
            </a:r>
          </a:p>
          <a:p>
            <a:pPr marL="174625" indent="-174625">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2000505000000020004" pitchFamily="2" charset="0"/>
              </a:rPr>
              <a:t>C</a:t>
            </a:r>
            <a:r>
              <a:rPr lang="en-US" sz="1200" b="0" i="0" dirty="0">
                <a:effectLst/>
                <a:latin typeface="Montserrat" panose="02000505000000020004" pitchFamily="2" charset="0"/>
              </a:rPr>
              <a:t>o-author of </a:t>
            </a:r>
            <a:r>
              <a:rPr lang="en-US" sz="1200" b="0" i="1" dirty="0">
                <a:effectLst/>
                <a:latin typeface="Montserrat" panose="02000505000000020004" pitchFamily="2" charset="0"/>
              </a:rPr>
              <a:t>The Battle of Mogadishu</a:t>
            </a:r>
            <a:r>
              <a:rPr lang="en-US" sz="1200" b="0" i="0" dirty="0">
                <a:effectLst/>
                <a:latin typeface="Montserrat" panose="02000505000000020004" pitchFamily="2" charset="0"/>
              </a:rPr>
              <a:t> and of two books with James Patterson that highlight the courage of everyday men and women, </a:t>
            </a:r>
            <a:r>
              <a:rPr lang="en-US" sz="1200" b="0" i="1" dirty="0">
                <a:effectLst/>
                <a:latin typeface="Montserrat" panose="02000505000000020004" pitchFamily="2" charset="0"/>
              </a:rPr>
              <a:t>Walk in My Combat Boots</a:t>
            </a:r>
            <a:r>
              <a:rPr lang="en-US" sz="1200" b="0" i="0" dirty="0">
                <a:effectLst/>
                <a:latin typeface="Montserrat" panose="02000505000000020004" pitchFamily="2" charset="0"/>
              </a:rPr>
              <a:t> and </a:t>
            </a:r>
            <a:r>
              <a:rPr lang="en-US" sz="1200" b="0" i="1" dirty="0">
                <a:effectLst/>
                <a:latin typeface="Montserrat" panose="02000505000000020004" pitchFamily="2" charset="0"/>
              </a:rPr>
              <a:t>ER Nurses</a:t>
            </a:r>
            <a:r>
              <a:rPr lang="en-US" sz="1200" dirty="0">
                <a:latin typeface="Montserrat" panose="02000505000000020004" pitchFamily="2" charset="0"/>
              </a:rPr>
              <a:t>, </a:t>
            </a:r>
            <a:r>
              <a:rPr lang="en-US" sz="1200" b="0" i="0" dirty="0">
                <a:effectLst/>
                <a:latin typeface="Montserrat" panose="02000505000000020004" pitchFamily="2" charset="0"/>
              </a:rPr>
              <a:t>both of which became immediate </a:t>
            </a:r>
            <a:r>
              <a:rPr lang="en-US" sz="1200" b="0" i="1" dirty="0">
                <a:effectLst/>
                <a:latin typeface="Montserrat" panose="02000505000000020004" pitchFamily="2" charset="0"/>
              </a:rPr>
              <a:t>New York Times</a:t>
            </a:r>
            <a:r>
              <a:rPr lang="en-US" sz="1200" b="0" i="0" dirty="0">
                <a:effectLst/>
                <a:latin typeface="Montserrat" panose="02000505000000020004" pitchFamily="2" charset="0"/>
              </a:rPr>
              <a:t> bestsellers</a:t>
            </a:r>
          </a:p>
          <a:p>
            <a:pPr marL="174625" indent="-174625">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b="0" i="0" dirty="0">
                <a:effectLst/>
                <a:latin typeface="Montserrat" panose="02000505000000020004" pitchFamily="2" charset="0"/>
              </a:rPr>
              <a:t>Runs a consulting company that helps companies develop successful veteran hiring programs and co-hosts a weekly podcast called </a:t>
            </a:r>
            <a:r>
              <a:rPr lang="en-US" sz="1200" b="0" i="1" dirty="0">
                <a:effectLst/>
                <a:latin typeface="Montserrat" panose="02000505000000020004" pitchFamily="2" charset="0"/>
              </a:rPr>
              <a:t>The Veterans Nation</a:t>
            </a:r>
            <a:endParaRPr lang="en-US" sz="1200" b="0" i="0" dirty="0">
              <a:effectLst/>
              <a:latin typeface="Montserrat" panose="02000505000000020004" pitchFamily="2" charset="0"/>
            </a:endParaRPr>
          </a:p>
          <a:p>
            <a:pPr marL="174625" indent="-174625">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a:buClr>
                <a:srgbClr val="28A6DF"/>
              </a:buClr>
              <a:buSzPct val="120000"/>
            </a:pPr>
            <a:r>
              <a:rPr lang="en-US" sz="1200" b="1" dirty="0">
                <a:latin typeface="Montserrat" panose="02000505000000020004" pitchFamily="2" charset="0"/>
              </a:rPr>
              <a:t>Keynote Topics:</a:t>
            </a:r>
            <a:endParaRPr lang="en-US" sz="1200" dirty="0">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2000505000000020004" pitchFamily="2" charset="0"/>
              </a:rPr>
              <a:t>Strategic Shock: Leadership Lessons for Business from Black Hawk Down</a:t>
            </a:r>
          </a:p>
          <a:p>
            <a:pPr marL="174625" indent="-174625">
              <a:buClr>
                <a:srgbClr val="28A6DF"/>
              </a:buClr>
              <a:buSzPct val="120000"/>
              <a:buFont typeface="Montserrat" panose="00000500000000000000" pitchFamily="50" charset="0"/>
              <a:buChar char="›"/>
            </a:pPr>
            <a:r>
              <a:rPr lang="en-US" sz="1200" dirty="0">
                <a:latin typeface="Montserrat" panose="02000505000000020004" pitchFamily="2" charset="0"/>
              </a:rPr>
              <a:t>FUSION Leadership: How to be an Elite Leader and Manager</a:t>
            </a:r>
          </a:p>
          <a:p>
            <a:pPr algn="just">
              <a:buClr>
                <a:srgbClr val="28A6DF"/>
              </a:buClr>
              <a:buSzPct val="120000"/>
            </a:pPr>
            <a:endParaRPr lang="en-US" sz="1200" dirty="0">
              <a:latin typeface="Montserrat" panose="00000500000000000000" pitchFamily="50" charset="0"/>
            </a:endParaRP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315324" y="3161117"/>
            <a:ext cx="4479040" cy="1411228"/>
            <a:chOff x="370049" y="3215479"/>
            <a:chExt cx="4479040" cy="1411228"/>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Montserrat" panose="00000500000000000000" pitchFamily="2" charset="0"/>
                </a:rPr>
                <a:t>MATT EVERSMANN</a:t>
              </a:r>
            </a:p>
            <a:p>
              <a:pPr algn="ctr"/>
              <a:r>
                <a:rPr lang="en-US" sz="1600" b="1" dirty="0">
                  <a:solidFill>
                    <a:schemeClr val="tx1"/>
                  </a:solidFill>
                  <a:latin typeface="Montserrat" panose="02000505000000020004" pitchFamily="2" charset="0"/>
                </a:rPr>
                <a:t>Heroic Military Leader</a:t>
              </a:r>
              <a:endParaRPr lang="en-US" b="1"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554607" y="4299513"/>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$15,000</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133019"/>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AEDADF7-B316-F3F7-83D2-BD8B5616B8D3}"/>
              </a:ext>
            </a:extLst>
          </p:cNvPr>
          <p:cNvSpPr txBox="1"/>
          <p:nvPr/>
        </p:nvSpPr>
        <p:spPr>
          <a:xfrm>
            <a:off x="806369" y="4682408"/>
            <a:ext cx="3606401" cy="369332"/>
          </a:xfrm>
          <a:prstGeom prst="rect">
            <a:avLst/>
          </a:prstGeom>
          <a:noFill/>
        </p:spPr>
        <p:txBody>
          <a:bodyPr wrap="square" rtlCol="0">
            <a:spAutoFit/>
          </a:body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hotel accommodations and incidentals for up to two nights</a:t>
            </a:r>
          </a:p>
        </p:txBody>
      </p:sp>
    </p:spTree>
    <p:extLst>
      <p:ext uri="{BB962C8B-B14F-4D97-AF65-F5344CB8AC3E}">
        <p14:creationId xmlns:p14="http://schemas.microsoft.com/office/powerpoint/2010/main" val="3664252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27791</TotalTime>
  <Words>250</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26</cp:revision>
  <dcterms:created xsi:type="dcterms:W3CDTF">2022-07-20T04:49:40Z</dcterms:created>
  <dcterms:modified xsi:type="dcterms:W3CDTF">2025-02-07T19:21:19Z</dcterms:modified>
</cp:coreProperties>
</file>