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65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19" d="100"/>
          <a:sy n="119" d="100"/>
        </p:scale>
        <p:origin x="234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B842E-6ED7-7743-AB72-A4E46F454A73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63E7A-82C5-534C-B357-8D229C164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8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8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C3142-BBD1-BC1B-FBD5-0986CF1F77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EB35F-6062-4039-6570-E6BAF088C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FC138-2B8A-816B-D657-DDA326D1B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2C2D9-2216-791E-EACD-F6C01C8C9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6D4F6-4B5D-99F1-E12D-65ECAB4F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3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3EE29-C1C1-EE2D-345D-36EACB6DD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8C8B9-FEA9-B977-6DD2-1D31DEE7C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B6144-7D9B-6C41-1AA5-33CA14624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458E3-13CE-B3E8-97BB-62910F09C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CB09F-EBC3-4378-0F95-4E535ABD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4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10B7D0-0247-7131-DDE0-56223982A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7F876-9BDF-A856-B968-6E3FFF4B5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C5DC2-42D2-2223-D3D7-F812707E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D1990-FC6E-E7A8-F7CB-C7E9A327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983A0-ED7B-3AEA-1FC9-1D6DBA92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6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EAA73-0DD0-DA77-DD9F-D55A52C6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39AA6-16AD-D2F1-9DA5-815C41918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834B5-FB05-3E67-C319-4A81593B0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25E3-B71D-4EE0-DFFB-BF40B818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42F2-3348-42F5-3EF5-D841F5908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7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767AC-6558-EDDB-3D9A-C2DFA1540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64D89-B9C5-CCEF-D0C0-83AE60D03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7D197-F5BF-3418-1334-14869512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D351F-176C-71E2-A33C-3781F21EB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A931F-3C9D-0C53-B824-ABB9DDA15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9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13B86-B909-C0DD-B9DF-98F875F9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4E63C-AD92-8AEA-CEA0-070204134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4BEFC-ACFF-FE47-CA09-178CED6FB0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17C73-71B1-6EDD-C678-037BC7CC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9591-C3E1-04DA-EF74-88E308F1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7041C-3755-FB97-93AA-AEAF12C0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6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90E39-8D1C-612B-BB60-8A9DED8E5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5C0DC-A5AA-8E37-2E4E-DE6F22522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CF49D-3075-356C-8596-D403B436E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CE5CC0-61C5-485F-736B-F85DD079DD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84416C-310F-445E-DDF4-6791993B3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48990-2BC1-F416-0626-ADA116733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05DC1C-B7C2-F211-5A84-5A044ECC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4AE2F1-98C4-5ABE-DB55-1EB6BB352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9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8CB90-32DE-765C-6D5E-19DF3D45F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AF563-7468-49DC-14CD-8992F8F2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37B3A5-F882-F5FA-F7FA-85BABFDF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FE941A-9583-7028-FAB8-2D5C5571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2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F33998-1DB0-36CA-4835-D0859FEE6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59BAC-4165-B1F0-CF5B-560A95885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4879D6-EDAA-4831-733F-1103003F9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9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1C858-D34C-2AB8-AF47-A8E5EEF14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EC19E-9034-6285-24AD-C2A56470D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FF8BB6-CCE4-CBFE-F6B5-2819C64F2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B05E1-7920-DE41-1954-D831DFC4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6219B-7038-CE44-656A-053F937ED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CF4E5-75F1-B805-D1ED-CD5785F1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BF7BB-45CA-4514-F4A3-528822B87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AB47-4333-AE3E-869C-FBC84E7C7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92083-E23B-52CE-21BD-169EAF9FA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9CD17-CDCC-8D8D-C576-B32488D6E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6CFAD-6624-B595-741A-93605DBED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8AFB8-0730-3E04-C9F5-E1238D81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8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2624B9-8768-F8D7-BBCF-8EC3141C2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51D86-6C8D-E614-E8F9-B66375F78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5B54E-4E4F-BCDC-956C-F08504D32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81063-1F93-7C4E-8D10-117B45D12DC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01D05-4561-206E-308F-3373F23C1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705D-AECB-825F-B8A4-C29508DF6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4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IdKHFCA94r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Andy PapathanassiouHeadshot">
            <a:extLst>
              <a:ext uri="{FF2B5EF4-FFF2-40B4-BE49-F238E27FC236}">
                <a16:creationId xmlns:a16="http://schemas.microsoft.com/office/drawing/2014/main" id="{83016DEE-FC5B-CA8D-F510-A1A4BDFB7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649" y="578498"/>
            <a:ext cx="2851389" cy="276033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CA0A3AD-E4E9-479D-8E4A-D7450FAE202A}"/>
              </a:ext>
            </a:extLst>
          </p:cNvPr>
          <p:cNvSpPr txBox="1"/>
          <p:nvPr/>
        </p:nvSpPr>
        <p:spPr>
          <a:xfrm>
            <a:off x="4849089" y="842712"/>
            <a:ext cx="705958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2000505000000020004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Andy Papathanassiou: Over the Wall Thinking</a:t>
            </a:r>
            <a:endParaRPr lang="en-US" sz="1200" b="1" dirty="0">
              <a:solidFill>
                <a:srgbClr val="28A6DF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solidFill>
                <a:srgbClr val="00B0F0"/>
              </a:solidFill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B</a:t>
            </a:r>
            <a:r>
              <a:rPr lang="en-US" sz="1200" i="0" dirty="0">
                <a:effectLst/>
                <a:latin typeface="Montserrat" panose="02000505000000020004" pitchFamily="2" charset="0"/>
              </a:rPr>
              <a:t>ecame NASCAR’s first pit crew coach when hired by Hendrick Motorsports in 1992, as an original member of Jeff Gordon’s Dupont #24 race team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0" dirty="0"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dirty="0">
                <a:effectLst/>
                <a:latin typeface="Montserrat" panose="02000505000000020004" pitchFamily="2" charset="0"/>
              </a:rPr>
              <a:t>Recognized as the perso</a:t>
            </a:r>
            <a:r>
              <a:rPr lang="en-US" sz="1200" dirty="0">
                <a:latin typeface="Montserrat" panose="02000505000000020004" pitchFamily="2" charset="0"/>
              </a:rPr>
              <a:t>n whose </a:t>
            </a:r>
            <a:r>
              <a:rPr lang="en-US" sz="1200" i="0" dirty="0">
                <a:effectLst/>
                <a:latin typeface="Montserrat" panose="02000505000000020004" pitchFamily="2" charset="0"/>
              </a:rPr>
              <a:t>philosophy and views as an outsider to NASCAR ultimately shifted the paradigm of how pit crews recruit, select and develop team members with his Over The Wall thinking method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0" dirty="0"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dirty="0">
                <a:effectLst/>
                <a:latin typeface="Montserrat" panose="02000505000000020004" pitchFamily="2" charset="0"/>
              </a:rPr>
              <a:t>Boasts a 30-year racing career, with over 250 wins and 16 series championships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0" dirty="0"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S</a:t>
            </a:r>
            <a:r>
              <a:rPr lang="en-US" sz="1200" i="0" dirty="0">
                <a:effectLst/>
                <a:latin typeface="Montserrat" panose="02000505000000020004" pitchFamily="2" charset="0"/>
              </a:rPr>
              <a:t>erves as Director of Human Performance with Hendrick Motorsports 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Held the position of </a:t>
            </a:r>
            <a:r>
              <a:rPr lang="en-US" sz="1200" i="0" dirty="0">
                <a:effectLst/>
                <a:latin typeface="Montserrat" panose="02000505000000020004" pitchFamily="2" charset="0"/>
              </a:rPr>
              <a:t>Executive Director of the North Carolina Motorsports Association (NCMA) from 2006-2012, an organization for which he now sits on the board of directors</a:t>
            </a: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latin typeface="Montserrat" panose="02000505000000020004" pitchFamily="2" charset="0"/>
              </a:rPr>
              <a:t>Keynote Topics:</a:t>
            </a: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Over The Wall Thinking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8945B0D-72F4-4938-8B7D-B616C1ABE843}"/>
              </a:ext>
            </a:extLst>
          </p:cNvPr>
          <p:cNvGrpSpPr/>
          <p:nvPr/>
        </p:nvGrpSpPr>
        <p:grpSpPr>
          <a:xfrm>
            <a:off x="370049" y="3497676"/>
            <a:ext cx="4479040" cy="1634125"/>
            <a:chOff x="370049" y="3497676"/>
            <a:chExt cx="4479040" cy="1634125"/>
          </a:xfrm>
        </p:grpSpPr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1E9C843-D5FA-457E-B926-84EBA9EEFF56}"/>
                </a:ext>
              </a:extLst>
            </p:cNvPr>
            <p:cNvSpPr txBox="1">
              <a:spLocks/>
            </p:cNvSpPr>
            <p:nvPr/>
          </p:nvSpPr>
          <p:spPr>
            <a:xfrm>
              <a:off x="370049" y="3497676"/>
              <a:ext cx="4479040" cy="11306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000" b="1" kern="1200">
                  <a:solidFill>
                    <a:srgbClr val="282669"/>
                  </a:solidFill>
                  <a:latin typeface="Montserrat" panose="00000500000000000000" pitchFamily="50" charset="0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2400" dirty="0">
                  <a:solidFill>
                    <a:schemeClr val="tx1"/>
                  </a:solidFill>
                  <a:latin typeface="Montserrat" panose="00000500000000000000" pitchFamily="2" charset="0"/>
                </a:rPr>
                <a:t>ANDY PAPATHANASSIOU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sz="1600" dirty="0">
                  <a:solidFill>
                    <a:schemeClr val="tx1"/>
                  </a:solidFill>
                </a:rPr>
                <a:t>NASCAR Pit Crew Coach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83E767E6-88F8-4583-8E73-7831CE97818A}"/>
                </a:ext>
              </a:extLst>
            </p:cNvPr>
            <p:cNvCxnSpPr>
              <a:cxnSpLocks/>
            </p:cNvCxnSpPr>
            <p:nvPr/>
          </p:nvCxnSpPr>
          <p:spPr>
            <a:xfrm>
              <a:off x="370049" y="4665165"/>
              <a:ext cx="42261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5818E3ED-FBB4-4F0A-9B4F-EB0091C7D36C}"/>
                </a:ext>
              </a:extLst>
            </p:cNvPr>
            <p:cNvSpPr/>
            <p:nvPr/>
          </p:nvSpPr>
          <p:spPr>
            <a:xfrm>
              <a:off x="1569362" y="4804607"/>
              <a:ext cx="2080415" cy="32719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28A6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Montserrat" panose="00000500000000000000" pitchFamily="50" charset="0"/>
                </a:rPr>
                <a:t>Fee: $17,500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D29A78A-35CC-00F6-30D7-B350BF7010F7}"/>
              </a:ext>
            </a:extLst>
          </p:cNvPr>
          <p:cNvSpPr txBox="1"/>
          <p:nvPr/>
        </p:nvSpPr>
        <p:spPr>
          <a:xfrm>
            <a:off x="1569362" y="5271242"/>
            <a:ext cx="2187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*Travels from Charlotte, NC</a:t>
            </a:r>
          </a:p>
        </p:txBody>
      </p:sp>
    </p:spTree>
    <p:extLst>
      <p:ext uri="{BB962C8B-B14F-4D97-AF65-F5344CB8AC3E}">
        <p14:creationId xmlns:p14="http://schemas.microsoft.com/office/powerpoint/2010/main" val="1410745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24073</TotalTime>
  <Words>147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Nichole Beasley</dc:creator>
  <cp:lastModifiedBy>Duncan Hesketh</cp:lastModifiedBy>
  <cp:revision>64</cp:revision>
  <dcterms:created xsi:type="dcterms:W3CDTF">2023-06-13T21:55:48Z</dcterms:created>
  <dcterms:modified xsi:type="dcterms:W3CDTF">2025-02-12T23:24:44Z</dcterms:modified>
</cp:coreProperties>
</file>