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2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9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1/19/2025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863422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youtube.com/watch?v=ws_vcasfWHU" TargetMode="External"/><Relationship Id="rId4" Type="http://schemas.openxmlformats.org/officeDocument/2006/relationships/hyperlink" Target="https://youtu.be/cNVGcrpISMs?si=SpKfSQdSWh0iWpN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7D2DDB79-7BF4-0310-6305-00837EBB88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250" y="751109"/>
            <a:ext cx="2829259" cy="2845843"/>
          </a:xfrm>
          <a:prstGeom prst="ellipse">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60BA598E-9998-4697-8480-B444D32C63CE}"/>
              </a:ext>
            </a:extLst>
          </p:cNvPr>
          <p:cNvSpPr txBox="1"/>
          <p:nvPr/>
        </p:nvSpPr>
        <p:spPr>
          <a:xfrm>
            <a:off x="4786435" y="505122"/>
            <a:ext cx="7059584" cy="5847755"/>
          </a:xfrm>
          <a:prstGeom prst="rect">
            <a:avLst/>
          </a:prstGeom>
          <a:noFill/>
        </p:spPr>
        <p:txBody>
          <a:bodyPr wrap="square">
            <a:spAutoFit/>
          </a:bodyPr>
          <a:lstStyle/>
          <a:p>
            <a:pPr algn="just">
              <a:buClr>
                <a:srgbClr val="28A6DF"/>
              </a:buClr>
              <a:buSzPct val="120000"/>
            </a:pPr>
            <a:r>
              <a:rPr lang="en-US" sz="1100" b="1" dirty="0">
                <a:solidFill>
                  <a:srgbClr val="28A6DF"/>
                </a:solidFill>
                <a:latin typeface="Montserrat" panose="02000505000000020004" pitchFamily="2" charset="0"/>
                <a:cs typeface="Mongolian Baiti" panose="03000500000000000000" pitchFamily="66" charset="0"/>
                <a:hlinkClick r:id="rId4"/>
              </a:rPr>
              <a:t>Watch Omar Johnson: Sizzle Reel</a:t>
            </a:r>
            <a:endParaRPr lang="en-US" sz="1100" b="1" dirty="0">
              <a:solidFill>
                <a:srgbClr val="28A6DF"/>
              </a:solidFill>
              <a:latin typeface="Montserrat" panose="02000505000000020004" pitchFamily="2" charset="0"/>
              <a:cs typeface="Mongolian Baiti" panose="03000500000000000000" pitchFamily="66" charset="0"/>
            </a:endParaRPr>
          </a:p>
          <a:p>
            <a:pPr algn="just">
              <a:buClr>
                <a:srgbClr val="28A6DF"/>
              </a:buClr>
              <a:buSzPct val="120000"/>
            </a:pPr>
            <a:endParaRPr lang="en-US" sz="1100" b="1" dirty="0">
              <a:solidFill>
                <a:srgbClr val="28A6DF"/>
              </a:solidFill>
              <a:latin typeface="Montserrat" panose="02000505000000020004" pitchFamily="2" charset="0"/>
              <a:cs typeface="Mongolian Baiti" panose="03000500000000000000" pitchFamily="66" charset="0"/>
            </a:endParaRPr>
          </a:p>
          <a:p>
            <a:pPr algn="just">
              <a:buClr>
                <a:srgbClr val="28A6DF"/>
              </a:buClr>
              <a:buSzPct val="120000"/>
            </a:pPr>
            <a:r>
              <a:rPr lang="en-US" sz="1100" b="1" dirty="0">
                <a:solidFill>
                  <a:srgbClr val="28A6DF"/>
                </a:solidFill>
                <a:latin typeface="Montserrat" panose="02000505000000020004" pitchFamily="2" charset="0"/>
                <a:cs typeface="Mongolian Baiti" panose="03000500000000000000" pitchFamily="66" charset="0"/>
                <a:hlinkClick r:id="rId5">
                  <a:extLst>
                    <a:ext uri="{A12FA001-AC4F-418D-AE19-62706E023703}">
                      <ahyp:hlinkClr xmlns:ahyp="http://schemas.microsoft.com/office/drawing/2018/hyperlinkcolor" val="tx"/>
                    </a:ext>
                  </a:extLst>
                </a:hlinkClick>
              </a:rPr>
              <a:t>Watch Omar Johnson: Interview with CEO Interviews</a:t>
            </a:r>
            <a:endParaRPr lang="en-US" sz="1100" b="1" dirty="0">
              <a:solidFill>
                <a:srgbClr val="28A6DF"/>
              </a:solidFill>
              <a:latin typeface="Montserrat" panose="02000505000000020004" pitchFamily="2" charset="0"/>
              <a:cs typeface="Mongolian Baiti" panose="03000500000000000000" pitchFamily="66" charset="0"/>
            </a:endParaRPr>
          </a:p>
          <a:p>
            <a:pPr algn="just">
              <a:buClr>
                <a:srgbClr val="28A6DF"/>
              </a:buClr>
              <a:buSzPct val="120000"/>
            </a:pPr>
            <a:endParaRPr lang="en-US" sz="1100" dirty="0">
              <a:solidFill>
                <a:srgbClr val="000000"/>
              </a:solidFill>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Omar Johnson is recognized as a m</a:t>
            </a:r>
            <a:r>
              <a:rPr lang="en-US" sz="1100" b="0" i="0" dirty="0">
                <a:effectLst/>
                <a:latin typeface="Montserrat" panose="02000505000000020004" pitchFamily="2" charset="0"/>
                <a:cs typeface="Mongolian Baiti" panose="03000500000000000000" pitchFamily="66" charset="0"/>
              </a:rPr>
              <a:t>arketing innovator in the art of building world-class brands</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F</a:t>
            </a:r>
            <a:r>
              <a:rPr lang="en-US" sz="1100" b="0" i="0" dirty="0">
                <a:effectLst/>
                <a:latin typeface="Montserrat" panose="02000505000000020004" pitchFamily="2" charset="0"/>
                <a:cs typeface="Mongolian Baiti" panose="03000500000000000000" pitchFamily="66" charset="0"/>
              </a:rPr>
              <a:t>ormer CMO of Beats by Dre and VP of Marketing at Apple who has led all facets of marketing, ranging from brand development and positioning to advertising and global digital marketing and is c</a:t>
            </a:r>
            <a:r>
              <a:rPr lang="en-US" sz="1100" dirty="0">
                <a:latin typeface="Montserrat" panose="02000505000000020004" pitchFamily="2" charset="0"/>
                <a:cs typeface="Mongolian Baiti" panose="03000500000000000000" pitchFamily="66" charset="0"/>
              </a:rPr>
              <a:t>redited for making a connection between music and sports leading to some of the most impressive growth and marketing strategies in business today</a:t>
            </a:r>
          </a:p>
          <a:p>
            <a:pPr algn="just">
              <a:buClr>
                <a:srgbClr val="28A6DF"/>
              </a:buClr>
              <a:buSzPct val="120000"/>
            </a:pPr>
            <a:endParaRPr lang="en-US" sz="1100" dirty="0">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Under his reign</a:t>
            </a:r>
            <a:r>
              <a:rPr lang="en-US" sz="1100" b="0" i="0" dirty="0">
                <a:effectLst/>
                <a:latin typeface="Montserrat" panose="02000505000000020004" pitchFamily="2" charset="0"/>
                <a:cs typeface="Mongolian Baiti" panose="03000500000000000000" pitchFamily="66" charset="0"/>
              </a:rPr>
              <a:t>, Beats grew from $20 million to a $2 billion dollar category leader, becoming the #1 premium headphone in over 25 countries, which led to the subsequent purchase by Apple for $3 billion</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Named by </a:t>
            </a:r>
            <a:r>
              <a:rPr lang="en-US" sz="1100" b="0" i="0" dirty="0">
                <a:effectLst/>
                <a:latin typeface="Montserrat" panose="02000505000000020004" pitchFamily="2" charset="0"/>
                <a:cs typeface="Mongolian Baiti" panose="03000500000000000000" pitchFamily="66" charset="0"/>
              </a:rPr>
              <a:t>Adweek as a “Brand Genius,” and by Business Insider as one of the “Most Innovative CMOs” </a:t>
            </a:r>
          </a:p>
          <a:p>
            <a:pPr algn="just">
              <a:buClr>
                <a:srgbClr val="28A6DF"/>
              </a:buClr>
              <a:buSzPct val="120000"/>
            </a:pPr>
            <a:endParaRPr lang="en-US" sz="1100" b="0" i="0" dirty="0">
              <a:effectLst/>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b="0" i="0" dirty="0">
                <a:effectLst/>
                <a:latin typeface="Montserrat" panose="02000505000000020004" pitchFamily="2" charset="0"/>
                <a:cs typeface="Mongolian Baiti" panose="03000500000000000000" pitchFamily="66" charset="0"/>
              </a:rPr>
              <a:t>Founded ØPUS United, a modern brand management company comprised of a multi-disciplined collective of award-winning executives, athletes, strategists, creatives, and musicians, who understand the anatomy of world-class brands</a:t>
            </a:r>
          </a:p>
          <a:p>
            <a:pPr marL="174625" indent="-174625" algn="just">
              <a:buClr>
                <a:srgbClr val="28A6DF"/>
              </a:buClr>
              <a:buSzPct val="120000"/>
              <a:buFont typeface="Montserrat" panose="00000500000000000000" pitchFamily="50" charset="0"/>
              <a:buChar char="›"/>
            </a:pPr>
            <a:endParaRPr lang="en-US" sz="1100" b="0" i="0" dirty="0">
              <a:effectLst/>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r>
              <a:rPr lang="en-US" sz="1100" b="0" i="0" dirty="0">
                <a:effectLst/>
                <a:latin typeface="Montserrat" panose="02000505000000020004" pitchFamily="2" charset="0"/>
                <a:cs typeface="Mongolian Baiti" panose="03000500000000000000" pitchFamily="66" charset="0"/>
              </a:rPr>
              <a:t>Through his work with ØPUS United, he has also been actively involved in developing initiatives, such as We The People and We Got Next, and authored Dear White Corporate America to encourage conversations around racial equity and the empowerment of younger generations to take action through polling, voting, and representation within the government</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cs typeface="Mongolian Baiti" panose="03000500000000000000" pitchFamily="66" charset="0"/>
            </a:endParaRPr>
          </a:p>
          <a:p>
            <a:pPr algn="just">
              <a:buClr>
                <a:srgbClr val="28A6DF"/>
              </a:buClr>
              <a:buSzPct val="120000"/>
            </a:pPr>
            <a:r>
              <a:rPr lang="en-US" sz="1100" b="1" dirty="0">
                <a:latin typeface="Montserrat" panose="02000505000000020004" pitchFamily="2" charset="0"/>
                <a:cs typeface="Mongolian Baiti" panose="03000500000000000000" pitchFamily="66" charset="0"/>
              </a:rPr>
              <a:t>Sample Keynote Topics:</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Leading Through AI: Navigating the New Frontier</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B2H: BUSINESS TO HUMAN MARKETING</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LEADERSHIP: MEETING PEOPLE WHERE THEY ARE</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THE BEATS STORY: BUILDING A WINNING COMPANY CULTURE</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BUILDING TECH COMPANIES FROM THE GROUND UP AND HARNESSING AI</a:t>
            </a:r>
          </a:p>
          <a:p>
            <a:pPr algn="just">
              <a:buClr>
                <a:srgbClr val="28A6DF"/>
              </a:buClr>
              <a:buSzPct val="120000"/>
            </a:pPr>
            <a:endParaRPr lang="en-US" sz="1100" b="0" i="0" dirty="0">
              <a:effectLst/>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315324" y="3538438"/>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OMAR JOHNSON</a:t>
            </a:r>
          </a:p>
          <a:p>
            <a:pPr algn="ctr"/>
            <a:r>
              <a:rPr lang="en-US" sz="1600" dirty="0">
                <a:solidFill>
                  <a:schemeClr val="tx1"/>
                </a:solidFill>
                <a:latin typeface="Montserrat" panose="02000505000000020004" pitchFamily="2" charset="0"/>
              </a:rPr>
              <a:t>Leading Voice in Marketing &amp; Branding </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506243"/>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36529" y="457366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$55,000</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6" y="5024196"/>
            <a:ext cx="3606401" cy="923330"/>
          </a:xfrm>
          <a:prstGeom prst="rect">
            <a:avLst/>
          </a:prstGeom>
          <a:noFill/>
        </p:spPr>
        <p:txBody>
          <a:bodyPr wrap="square" rtlCol="0">
            <a:spAutoFit/>
          </a:bodyPr>
          <a:lstStyle/>
          <a:p>
            <a:pPr algn="ctr"/>
            <a:r>
              <a:rPr lang="en-US" sz="900" i="1" dirty="0">
                <a:latin typeface="Montserrat" panose="00000500000000000000" pitchFamily="50" charset="0"/>
              </a:rPr>
              <a:t>*Client is responsible for a $5,000 travel buyout</a:t>
            </a:r>
          </a:p>
          <a:p>
            <a:pPr algn="ctr"/>
            <a:r>
              <a:rPr lang="en-US" sz="900" dirty="0">
                <a:latin typeface="Montserrat" panose="00000500000000000000" pitchFamily="2" charset="0"/>
              </a:rPr>
              <a:t>**Speaker to book and pay for all travel including airfare, home and event city ground transportation, hotel, meals and incidentals.</a:t>
            </a:r>
          </a:p>
          <a:p>
            <a:pPr algn="ctr"/>
            <a:r>
              <a:rPr lang="en-US" sz="900" dirty="0">
                <a:latin typeface="Montserrat" panose="00000500000000000000" pitchFamily="2" charset="0"/>
              </a:rPr>
              <a:t>***For privacy reasons, Speaker will not stay at venue hotels</a:t>
            </a:r>
          </a:p>
          <a:p>
            <a:pPr algn="ctr"/>
            <a:endParaRPr lang="en-US" sz="900" i="1" dirty="0">
              <a:latin typeface="Montserrat" panose="00000500000000000000" pitchFamily="50" charset="0"/>
            </a:endParaRPr>
          </a:p>
        </p:txBody>
      </p:sp>
    </p:spTree>
    <p:extLst>
      <p:ext uri="{BB962C8B-B14F-4D97-AF65-F5344CB8AC3E}">
        <p14:creationId xmlns:p14="http://schemas.microsoft.com/office/powerpoint/2010/main" val="2825665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15155</TotalTime>
  <Words>344</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16</cp:revision>
  <dcterms:created xsi:type="dcterms:W3CDTF">2022-07-20T04:49:40Z</dcterms:created>
  <dcterms:modified xsi:type="dcterms:W3CDTF">2025-01-30T00:45:31Z</dcterms:modified>
</cp:coreProperties>
</file>