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59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p:cViewPr varScale="1">
        <p:scale>
          <a:sx n="122" d="100"/>
          <a:sy n="122" d="100"/>
        </p:scale>
        <p:origin x="11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B842E-6ED7-7743-AB72-A4E46F454A73}" type="datetimeFigureOut">
              <a:rPr lang="en-US" smtClean="0"/>
              <a:t>12/11/2024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63E7A-82C5-534C-B357-8D229C164109}" type="slidenum">
              <a:rPr lang="en-US" smtClean="0"/>
              <a:t>‹#›</a:t>
            </a:fld>
            <a:endParaRPr lang="en-US"/>
          </a:p>
        </p:txBody>
      </p:sp>
    </p:spTree>
    <p:extLst>
      <p:ext uri="{BB962C8B-B14F-4D97-AF65-F5344CB8AC3E}">
        <p14:creationId xmlns:p14="http://schemas.microsoft.com/office/powerpoint/2010/main" val="2187186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571240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C3142-BBD1-BC1B-FBD5-0986CF1F77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BEB35F-6062-4039-6570-E6BAF088C4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5FC138-2B8A-816B-D657-DDA326D1B2AA}"/>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5" name="Footer Placeholder 4">
            <a:extLst>
              <a:ext uri="{FF2B5EF4-FFF2-40B4-BE49-F238E27FC236}">
                <a16:creationId xmlns:a16="http://schemas.microsoft.com/office/drawing/2014/main" id="{CB02C2D9-2216-791E-EACD-F6C01C8C9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F6D4F6-4B5D-99F1-E12D-65ECAB4FDD8A}"/>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26283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EE29-C1C1-EE2D-345D-36EACB6DD9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8C8B9-FEA9-B977-6DD2-1D31DEE7C7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B6144-7D9B-6C41-1AA5-33CA14624985}"/>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5" name="Footer Placeholder 4">
            <a:extLst>
              <a:ext uri="{FF2B5EF4-FFF2-40B4-BE49-F238E27FC236}">
                <a16:creationId xmlns:a16="http://schemas.microsoft.com/office/drawing/2014/main" id="{BBC458E3-13CE-B3E8-97BB-62910F09C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CB09F-EBC3-4378-0F95-4E535ABDC2AE}"/>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96494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10B7D0-0247-7131-DDE0-56223982A7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77F876-9BDF-A856-B968-6E3FFF4B5F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C5DC2-42D2-2223-D3D7-F812707EBE52}"/>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5" name="Footer Placeholder 4">
            <a:extLst>
              <a:ext uri="{FF2B5EF4-FFF2-40B4-BE49-F238E27FC236}">
                <a16:creationId xmlns:a16="http://schemas.microsoft.com/office/drawing/2014/main" id="{9C5D1990-FC6E-E7A8-F7CB-C7E9A327C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983A0-ED7B-3AEA-1FC9-1D6DBA922018}"/>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78466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AA73-0DD0-DA77-DD9F-D55A52C657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039AA6-16AD-D2F1-9DA5-815C419181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834B5-FB05-3E67-C319-4A81593B0B16}"/>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5" name="Footer Placeholder 4">
            <a:extLst>
              <a:ext uri="{FF2B5EF4-FFF2-40B4-BE49-F238E27FC236}">
                <a16:creationId xmlns:a16="http://schemas.microsoft.com/office/drawing/2014/main" id="{D4E125E3-B71D-4EE0-DFFB-BF40B81847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A42F2-3348-42F5-3EF5-D841F59086C9}"/>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30677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67AC-6558-EDDB-3D9A-C2DFA1540E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C64D89-B9C5-CCEF-D0C0-83AE60D031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07D197-F5BF-3418-1334-148695127C5A}"/>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5" name="Footer Placeholder 4">
            <a:extLst>
              <a:ext uri="{FF2B5EF4-FFF2-40B4-BE49-F238E27FC236}">
                <a16:creationId xmlns:a16="http://schemas.microsoft.com/office/drawing/2014/main" id="{5E8D351F-176C-71E2-A33C-3781F21EB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A931F-3C9D-0C53-B824-ABB9DDA1565B}"/>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15329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13B86-B909-C0DD-B9DF-98F875F973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54E63C-AD92-8AEA-CEA0-070204134C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04BEFC-ACFF-FE47-CA09-178CED6FB0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017C73-71B1-6EDD-C678-037BC7CC043F}"/>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6" name="Footer Placeholder 5">
            <a:extLst>
              <a:ext uri="{FF2B5EF4-FFF2-40B4-BE49-F238E27FC236}">
                <a16:creationId xmlns:a16="http://schemas.microsoft.com/office/drawing/2014/main" id="{41B89591-C3E1-04DA-EF74-88E308F19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57041C-3755-FB97-93AA-AEAF12C02176}"/>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18676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90E39-8D1C-612B-BB60-8A9DED8E57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85C0DC-A5AA-8E37-2E4E-DE6F22522B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BCF49D-3075-356C-8596-D403B436E8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CE5CC0-61C5-485F-736B-F85DD079D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84416C-310F-445E-DDF4-6791993B35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F48990-2BC1-F416-0626-ADA1167332ED}"/>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8" name="Footer Placeholder 7">
            <a:extLst>
              <a:ext uri="{FF2B5EF4-FFF2-40B4-BE49-F238E27FC236}">
                <a16:creationId xmlns:a16="http://schemas.microsoft.com/office/drawing/2014/main" id="{E305DC1C-B7C2-F211-5A84-5A044ECCB8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4AE2F1-98C4-5ABE-DB55-1EB6BB35249D}"/>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016091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CB90-32DE-765C-6D5E-19DF3D45FF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7AF563-7468-49DC-14CD-8992F8F293F4}"/>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4" name="Footer Placeholder 3">
            <a:extLst>
              <a:ext uri="{FF2B5EF4-FFF2-40B4-BE49-F238E27FC236}">
                <a16:creationId xmlns:a16="http://schemas.microsoft.com/office/drawing/2014/main" id="{3137B3A5-F882-F5FA-F7FA-85BABFDF84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FE941A-9583-7028-FAB8-2D5C55710375}"/>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65492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F33998-1DB0-36CA-4835-D0859FEE6FF4}"/>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3" name="Footer Placeholder 2">
            <a:extLst>
              <a:ext uri="{FF2B5EF4-FFF2-40B4-BE49-F238E27FC236}">
                <a16:creationId xmlns:a16="http://schemas.microsoft.com/office/drawing/2014/main" id="{C8E59BAC-4165-B1F0-CF5B-560A958859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4879D6-EDAA-4831-733F-1103003F9822}"/>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56029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1C858-D34C-2AB8-AF47-A8E5EEF147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0EC19E-9034-6285-24AD-C2A56470D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FF8BB6-CCE4-CBFE-F6B5-2819C64F2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B05E1-7920-DE41-1954-D831DFC4A26E}"/>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6" name="Footer Placeholder 5">
            <a:extLst>
              <a:ext uri="{FF2B5EF4-FFF2-40B4-BE49-F238E27FC236}">
                <a16:creationId xmlns:a16="http://schemas.microsoft.com/office/drawing/2014/main" id="{8416219B-7038-CE44-656A-053F937ED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CF4E5-75F1-B805-D1ED-CD5785F1A10F}"/>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9795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F7BB-45CA-4514-F4A3-528822B87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AB47-4333-AE3E-869C-FBC84E7C7A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E92083-E23B-52CE-21BD-169EAF9FA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39CD17-CDCC-8D8D-C576-B32488D6E095}"/>
              </a:ext>
            </a:extLst>
          </p:cNvPr>
          <p:cNvSpPr>
            <a:spLocks noGrp="1"/>
          </p:cNvSpPr>
          <p:nvPr>
            <p:ph type="dt" sz="half" idx="10"/>
          </p:nvPr>
        </p:nvSpPr>
        <p:spPr/>
        <p:txBody>
          <a:bodyPr/>
          <a:lstStyle/>
          <a:p>
            <a:fld id="{04481063-1F93-7C4E-8D10-117B45D12DCE}" type="datetimeFigureOut">
              <a:rPr lang="en-US" smtClean="0"/>
              <a:t>12/11/2024</a:t>
            </a:fld>
            <a:endParaRPr lang="en-US"/>
          </a:p>
        </p:txBody>
      </p:sp>
      <p:sp>
        <p:nvSpPr>
          <p:cNvPr id="6" name="Footer Placeholder 5">
            <a:extLst>
              <a:ext uri="{FF2B5EF4-FFF2-40B4-BE49-F238E27FC236}">
                <a16:creationId xmlns:a16="http://schemas.microsoft.com/office/drawing/2014/main" id="{20A6CFAD-6624-B595-741A-93605DBEDB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78AFB8-0730-3E04-C9F5-E1238D816DB3}"/>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945787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624B9-8768-F8D7-BBCF-8EC3141C28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751D86-6C8D-E614-E8F9-B66375F78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5B54E-4E4F-BCDC-956C-F08504D32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81063-1F93-7C4E-8D10-117B45D12DCE}" type="datetimeFigureOut">
              <a:rPr lang="en-US" smtClean="0"/>
              <a:t>12/11/2024</a:t>
            </a:fld>
            <a:endParaRPr lang="en-US"/>
          </a:p>
        </p:txBody>
      </p:sp>
      <p:sp>
        <p:nvSpPr>
          <p:cNvPr id="5" name="Footer Placeholder 4">
            <a:extLst>
              <a:ext uri="{FF2B5EF4-FFF2-40B4-BE49-F238E27FC236}">
                <a16:creationId xmlns:a16="http://schemas.microsoft.com/office/drawing/2014/main" id="{02D01D05-4561-206E-308F-3373F23C1F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07705D-AECB-825F-B8A4-C29508DF66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ACB3B-FB71-3F45-B7C4-87311324B948}" type="slidenum">
              <a:rPr lang="en-US" smtClean="0"/>
              <a:t>‹#›</a:t>
            </a:fld>
            <a:endParaRPr lang="en-US"/>
          </a:p>
        </p:txBody>
      </p:sp>
    </p:spTree>
    <p:extLst>
      <p:ext uri="{BB962C8B-B14F-4D97-AF65-F5344CB8AC3E}">
        <p14:creationId xmlns:p14="http://schemas.microsoft.com/office/powerpoint/2010/main" val="1806449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RlhhRfREa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F23F4279-4E11-43D6-FEA1-732070100F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5029" y="268394"/>
            <a:ext cx="3138881" cy="3169470"/>
          </a:xfrm>
          <a:prstGeom prst="ellipse">
            <a:avLst/>
          </a:prstGeom>
          <a:noFill/>
          <a:extLst>
            <a:ext uri="{909E8E84-426E-40DD-AFC4-6F175D3DCCD1}">
              <a14:hiddenFill xmlns:a14="http://schemas.microsoft.com/office/drawing/2010/main">
                <a:solidFill>
                  <a:srgbClr val="FFFFFF"/>
                </a:solidFill>
              </a14:hiddenFill>
            </a:ext>
          </a:extLst>
        </p:spPr>
      </p:pic>
      <p:grpSp>
        <p:nvGrpSpPr>
          <p:cNvPr id="3" name="Group 2">
            <a:extLst>
              <a:ext uri="{FF2B5EF4-FFF2-40B4-BE49-F238E27FC236}">
                <a16:creationId xmlns:a16="http://schemas.microsoft.com/office/drawing/2014/main" id="{3C347C36-6BAD-47DF-A629-2724BE4D307D}"/>
              </a:ext>
            </a:extLst>
          </p:cNvPr>
          <p:cNvGrpSpPr/>
          <p:nvPr/>
        </p:nvGrpSpPr>
        <p:grpSpPr>
          <a:xfrm>
            <a:off x="370049" y="3392234"/>
            <a:ext cx="4479040" cy="1722604"/>
            <a:chOff x="370049" y="3081229"/>
            <a:chExt cx="4479040" cy="1722604"/>
          </a:xfrm>
        </p:grpSpPr>
        <p:sp>
          <p:nvSpPr>
            <p:cNvPr id="61" name="Title 1">
              <a:extLst>
                <a:ext uri="{FF2B5EF4-FFF2-40B4-BE49-F238E27FC236}">
                  <a16:creationId xmlns:a16="http://schemas.microsoft.com/office/drawing/2014/main" id="{81E9C843-D5FA-457E-B926-84EBA9EEFF56}"/>
                </a:ext>
              </a:extLst>
            </p:cNvPr>
            <p:cNvSpPr txBox="1">
              <a:spLocks/>
            </p:cNvSpPr>
            <p:nvPr/>
          </p:nvSpPr>
          <p:spPr>
            <a:xfrm>
              <a:off x="370049" y="3081229"/>
              <a:ext cx="4479040"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3200" dirty="0">
                  <a:solidFill>
                    <a:schemeClr val="tx1"/>
                  </a:solidFill>
                  <a:latin typeface="LEMON MILK" panose="00000500000000000000" pitchFamily="50" charset="0"/>
                </a:rPr>
                <a:t>TRISTAN HARRIS</a:t>
              </a:r>
              <a:br>
                <a:rPr lang="en-US" dirty="0">
                  <a:solidFill>
                    <a:schemeClr val="tx1"/>
                  </a:solidFill>
                </a:rPr>
              </a:br>
              <a:r>
                <a:rPr lang="en-US" sz="1600" dirty="0">
                  <a:solidFill>
                    <a:schemeClr val="tx1"/>
                  </a:solidFill>
                </a:rPr>
                <a:t>Co-founder of the </a:t>
              </a:r>
            </a:p>
            <a:p>
              <a:pPr algn="ctr"/>
              <a:r>
                <a:rPr lang="en-US" sz="1600" dirty="0">
                  <a:solidFill>
                    <a:schemeClr val="tx1"/>
                  </a:solidFill>
                </a:rPr>
                <a:t>Center for Humane Technology</a:t>
              </a:r>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370049" y="4122918"/>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5818E3ED-FBB4-4F0A-9B4F-EB0091C7D36C}"/>
                </a:ext>
              </a:extLst>
            </p:cNvPr>
            <p:cNvSpPr/>
            <p:nvPr/>
          </p:nvSpPr>
          <p:spPr>
            <a:xfrm>
              <a:off x="1569362" y="4476639"/>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$100,000++</a:t>
              </a:r>
            </a:p>
          </p:txBody>
        </p:sp>
      </p:grpSp>
      <p:sp>
        <p:nvSpPr>
          <p:cNvPr id="18" name="TextBox 17">
            <a:extLst>
              <a:ext uri="{FF2B5EF4-FFF2-40B4-BE49-F238E27FC236}">
                <a16:creationId xmlns:a16="http://schemas.microsoft.com/office/drawing/2014/main" id="{3C1D66F1-716B-480E-B23B-9FA8BCAE1C41}"/>
              </a:ext>
            </a:extLst>
          </p:cNvPr>
          <p:cNvSpPr txBox="1"/>
          <p:nvPr/>
        </p:nvSpPr>
        <p:spPr>
          <a:xfrm>
            <a:off x="4794364" y="860235"/>
            <a:ext cx="7059584" cy="5632311"/>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Watch Tristan Harris: Can We Close the Gap Between Humans and Technology?</a:t>
            </a:r>
            <a:endParaRPr lang="en-US" sz="1200" b="1" dirty="0">
              <a:solidFill>
                <a:srgbClr val="00B0F0"/>
              </a:solidFill>
              <a:latin typeface="Montserrat" panose="00000500000000000000" pitchFamily="50" charset="0"/>
            </a:endParaRPr>
          </a:p>
          <a:p>
            <a:pPr algn="just">
              <a:buClr>
                <a:srgbClr val="28A6DF"/>
              </a:buClr>
              <a:buSzPct val="120000"/>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Co-Founder &amp; President of the Center for Humane Technology which is catalyzing a comprehensive shift toward humane technology that operates for the common good, strengthening our capacity to tackle our biggest global challenges </a:t>
            </a:r>
          </a:p>
          <a:p>
            <a:pPr marL="174625" indent="-174625" algn="just">
              <a:buClr>
                <a:srgbClr val="28A6DF"/>
              </a:buClr>
              <a:buSzPct val="120000"/>
              <a:buFont typeface="Montserrat" panose="00000500000000000000" pitchFamily="50" charset="0"/>
              <a:buChar char="›"/>
            </a:pPr>
            <a:endParaRPr lang="en-US" sz="120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spent his career studying how today’s major technology platforms have increasingly become the social fabric by which we live and think, wielding dangerous power over our ability to make sense of the world</a:t>
            </a:r>
          </a:p>
          <a:p>
            <a:pPr marL="174625" indent="-174625" algn="just">
              <a:buClr>
                <a:srgbClr val="28A6DF"/>
              </a:buClr>
              <a:buSzPct val="120000"/>
              <a:buFont typeface="Montserrat" panose="00000500000000000000" pitchFamily="50" charset="0"/>
              <a:buChar char="›"/>
            </a:pPr>
            <a:endParaRPr lang="en-US" sz="120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Named to the TIME 100 “Next Leaders Shaping the Future” and Rolling Stone Magazine’s “25 People Shaping the World”</a:t>
            </a:r>
          </a:p>
          <a:p>
            <a:pPr marL="174625" indent="-174625" algn="just">
              <a:buClr>
                <a:srgbClr val="28A6DF"/>
              </a:buClr>
              <a:buSzPct val="120000"/>
              <a:buFont typeface="Montserrat" panose="00000500000000000000" pitchFamily="50" charset="0"/>
              <a:buChar char="›"/>
            </a:pPr>
            <a:endParaRPr lang="en-US" sz="120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Co-Host of </a:t>
            </a:r>
            <a:r>
              <a:rPr lang="en-US" sz="1200" i="1" dirty="0">
                <a:effectLst/>
                <a:latin typeface="Montserrat" panose="02000505000000020004" pitchFamily="2" charset="0"/>
              </a:rPr>
              <a:t>Your Undivided Attention</a:t>
            </a:r>
            <a:r>
              <a:rPr lang="en-US" sz="1200" i="0" dirty="0">
                <a:effectLst/>
                <a:latin typeface="Montserrat" panose="02000505000000020004" pitchFamily="2" charset="0"/>
              </a:rPr>
              <a:t>, consistently named among the top ten technology podcasts on Apple Podcasts, which explores how social media’s race for attention is destabilizing society and the vital insights we need to envision solutions</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P</a:t>
            </a:r>
            <a:r>
              <a:rPr lang="en-US" sz="1200" i="0" dirty="0">
                <a:effectLst/>
                <a:latin typeface="Montserrat" panose="02000505000000020004" pitchFamily="2" charset="0"/>
              </a:rPr>
              <a:t>rimary subject of the acclaimed Netflix documentary, “The Social Dilemma,” which unveiled the hidden machinations behind social media and has reached an estimated 100 million people worldwide, streaming in 190 countries in 30 languages </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Has </a:t>
            </a:r>
            <a:r>
              <a:rPr lang="en-US" sz="1200" i="0" dirty="0">
                <a:effectLst/>
                <a:latin typeface="Montserrat" panose="02000505000000020004" pitchFamily="2" charset="0"/>
              </a:rPr>
              <a:t>briefed heads of state, technology company CEOs, and members of the US Congress, in addition to mobilizing millions of people around the world through mainstream media campaigns</a:t>
            </a:r>
          </a:p>
          <a:p>
            <a:pPr marL="174625" indent="-174625" algn="just">
              <a:buClr>
                <a:srgbClr val="28A6DF"/>
              </a:buClr>
              <a:buSzPct val="120000"/>
              <a:buFont typeface="Montserrat" panose="00000500000000000000" pitchFamily="50" charset="0"/>
              <a:buChar char="›"/>
            </a:pPr>
            <a:endParaRPr lang="en-US" sz="1200" spc="-40" dirty="0">
              <a:latin typeface="Montserrat" panose="02000505000000020004" pitchFamily="2" charset="0"/>
              <a:cs typeface="Helvetica" panose="020B0604020202020204" pitchFamily="34" charset="0"/>
            </a:endParaRPr>
          </a:p>
          <a:p>
            <a:pPr algn="just">
              <a:buClr>
                <a:srgbClr val="28A6DF"/>
              </a:buClr>
              <a:buSzPct val="120000"/>
            </a:pPr>
            <a:r>
              <a:rPr lang="en-US" sz="1200" b="1" spc="-40" dirty="0">
                <a:latin typeface="Montserrat" panose="02000505000000020004" pitchFamily="2" charset="0"/>
                <a:cs typeface="Helvetica" panose="020B0604020202020204" pitchFamily="34" charset="0"/>
              </a:rPr>
              <a:t>Keynote Topics:</a:t>
            </a:r>
          </a:p>
          <a:p>
            <a:pPr marL="174625" indent="-174625" algn="just">
              <a:buClr>
                <a:srgbClr val="28A6DF"/>
              </a:buClr>
              <a:buSzPct val="120000"/>
              <a:buFont typeface="Montserrat" panose="00000500000000000000" pitchFamily="50" charset="0"/>
              <a:buChar char="›"/>
            </a:pPr>
            <a:r>
              <a:rPr lang="en-US" sz="1200" spc="-40" dirty="0">
                <a:latin typeface="Montserrat" panose="02000505000000020004" pitchFamily="2" charset="0"/>
                <a:cs typeface="Helvetica" panose="020B0604020202020204" pitchFamily="34" charset="0"/>
              </a:rPr>
              <a:t>A Path to Humane Technology</a:t>
            </a:r>
          </a:p>
          <a:p>
            <a:pPr marL="174625" indent="-174625" algn="just">
              <a:buClr>
                <a:srgbClr val="28A6DF"/>
              </a:buClr>
              <a:buSzPct val="120000"/>
              <a:buFont typeface="Montserrat" panose="00000500000000000000" pitchFamily="50" charset="0"/>
              <a:buChar char="›"/>
            </a:pPr>
            <a:r>
              <a:rPr lang="en-US" sz="1200" spc="-40" dirty="0">
                <a:latin typeface="Montserrat" panose="02000505000000020004" pitchFamily="2" charset="0"/>
                <a:cs typeface="Helvetica" panose="020B0604020202020204" pitchFamily="34" charset="0"/>
              </a:rPr>
              <a:t>How Social Media and AI Hijack Your Brain</a:t>
            </a:r>
          </a:p>
          <a:p>
            <a:pPr marL="174625" indent="-174625" algn="just">
              <a:buClr>
                <a:srgbClr val="28A6DF"/>
              </a:buClr>
              <a:buSzPct val="120000"/>
              <a:buFont typeface="Montserrat" panose="00000500000000000000" pitchFamily="50" charset="0"/>
              <a:buChar char="›"/>
            </a:pPr>
            <a:r>
              <a:rPr lang="en-US" sz="1200" spc="-40" dirty="0">
                <a:latin typeface="Montserrat" panose="02000505000000020004" pitchFamily="2" charset="0"/>
                <a:cs typeface="Helvetica" panose="020B0604020202020204" pitchFamily="34" charset="0"/>
              </a:rPr>
              <a:t>How Better Tech Can Protect us from Distractions</a:t>
            </a:r>
          </a:p>
          <a:p>
            <a:pPr marL="174625" indent="-174625" algn="just">
              <a:buClr>
                <a:srgbClr val="28A6DF"/>
              </a:buClr>
              <a:buSzPct val="120000"/>
              <a:buFont typeface="Montserrat" panose="00000500000000000000" pitchFamily="50" charset="0"/>
              <a:buChar char="›"/>
            </a:pPr>
            <a:endParaRPr lang="en-US" sz="1200" spc="-40" dirty="0">
              <a:solidFill>
                <a:prstClr val="black"/>
              </a:solidFill>
              <a:latin typeface="Montserrat" panose="02000505000000020004" pitchFamily="2" charset="0"/>
              <a:cs typeface="Helvetica" panose="020B0604020202020204" pitchFamily="34" charset="0"/>
            </a:endParaRPr>
          </a:p>
        </p:txBody>
      </p:sp>
    </p:spTree>
    <p:extLst>
      <p:ext uri="{BB962C8B-B14F-4D97-AF65-F5344CB8AC3E}">
        <p14:creationId xmlns:p14="http://schemas.microsoft.com/office/powerpoint/2010/main" val="900787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79479</TotalTime>
  <Words>252</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LEMON MILK</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Nichole Beasley</dc:creator>
  <cp:lastModifiedBy>Duncan Hesketh</cp:lastModifiedBy>
  <cp:revision>60</cp:revision>
  <dcterms:created xsi:type="dcterms:W3CDTF">2023-06-13T21:55:48Z</dcterms:created>
  <dcterms:modified xsi:type="dcterms:W3CDTF">2024-12-29T22:48:53Z</dcterms:modified>
</cp:coreProperties>
</file>