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519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327"/>
  </p:normalViewPr>
  <p:slideViewPr>
    <p:cSldViewPr snapToGrid="0">
      <p:cViewPr varScale="1">
        <p:scale>
          <a:sx n="122" d="100"/>
          <a:sy n="122" d="100"/>
        </p:scale>
        <p:origin x="114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8B842E-6ED7-7743-AB72-A4E46F454A73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763E7A-82C5-534C-B357-8D229C1641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186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601F3D-6903-4616-973D-EA27DA31FB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440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C3142-BBD1-BC1B-FBD5-0986CF1F77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BEB35F-6062-4039-6570-E6BAF088C4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5FC138-2B8A-816B-D657-DDA326D1B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02C2D9-2216-791E-EACD-F6C01C8C9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F6D4F6-4B5D-99F1-E12D-65ECAB4FD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837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33EE29-C1C1-EE2D-345D-36EACB6DD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18C8B9-FEA9-B977-6DD2-1D31DEE7C7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7B6144-7D9B-6C41-1AA5-33CA14624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C458E3-13CE-B3E8-97BB-62910F09C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5CB09F-EBC3-4378-0F95-4E535ABDC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946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F10B7D0-0247-7131-DDE0-56223982A7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77F876-9BDF-A856-B968-6E3FFF4B5F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2C5DC2-42D2-2223-D3D7-F812707EB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5D1990-FC6E-E7A8-F7CB-C7E9A327C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0983A0-ED7B-3AEA-1FC9-1D6DBA922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660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EAA73-0DD0-DA77-DD9F-D55A52C65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039AA6-16AD-D2F1-9DA5-815C419181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E834B5-FB05-3E67-C319-4A81593B0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E125E3-B71D-4EE0-DFFB-BF40B8184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DA42F2-3348-42F5-3EF5-D841F5908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778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B767AC-6558-EDDB-3D9A-C2DFA1540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C64D89-B9C5-CCEF-D0C0-83AE60D031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07D197-F5BF-3418-1334-148695127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8D351F-176C-71E2-A33C-3781F21EB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EA931F-3C9D-0C53-B824-ABB9DDA15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294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613B86-B909-C0DD-B9DF-98F875F97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54E63C-AD92-8AEA-CEA0-070204134C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04BEFC-ACFF-FE47-CA09-178CED6FB0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017C73-71B1-6EDD-C678-037BC7CC0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B89591-C3E1-04DA-EF74-88E308F19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57041C-3755-FB97-93AA-AEAF12C02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768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590E39-8D1C-612B-BB60-8A9DED8E5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85C0DC-A5AA-8E37-2E4E-DE6F22522B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BCF49D-3075-356C-8596-D403B436E8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CE5CC0-61C5-485F-736B-F85DD079DD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84416C-310F-445E-DDF4-6791993B35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F48990-2BC1-F416-0626-ADA116733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05DC1C-B7C2-F211-5A84-5A044ECCB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4AE2F1-98C4-5ABE-DB55-1EB6BB352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091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8CB90-32DE-765C-6D5E-19DF3D45F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7AF563-7468-49DC-14CD-8992F8F29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37B3A5-F882-F5FA-F7FA-85BABFDF8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FE941A-9583-7028-FAB8-2D5C55710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926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F33998-1DB0-36CA-4835-D0859FEE6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E59BAC-4165-B1F0-CF5B-560A95885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4879D6-EDAA-4831-733F-1103003F9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298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1C858-D34C-2AB8-AF47-A8E5EEF14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EC19E-9034-6285-24AD-C2A56470D5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FF8BB6-CCE4-CBFE-F6B5-2819C64F2D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1B05E1-7920-DE41-1954-D831DFC4A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16219B-7038-CE44-656A-053F937ED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2CF4E5-75F1-B805-D1ED-CD5785F1A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57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BF7BB-45CA-4514-F4A3-528822B87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FC9AB47-4333-AE3E-869C-FBC84E7C7A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E92083-E23B-52CE-21BD-169EAF9FA2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39CD17-CDCC-8D8D-C576-B32488D6E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81063-1F93-7C4E-8D10-117B45D12DCE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A6CFAD-6624-B595-741A-93605DBED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78AFB8-0730-3E04-C9F5-E1238D816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787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42624B9-8768-F8D7-BBCF-8EC3141C2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751D86-6C8D-E614-E8F9-B66375F786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D5B54E-4E4F-BCDC-956C-F08504D32D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81063-1F93-7C4E-8D10-117B45D12DCE}" type="datetimeFigureOut">
              <a:rPr lang="en-US" smtClean="0"/>
              <a:t>12/10/2024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D01D05-4561-206E-308F-3373F23C1F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07705D-AECB-825F-B8A4-C29508DF66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ACB3B-FB71-3F45-B7C4-87311324B9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449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g"/><Relationship Id="rId4" Type="http://schemas.openxmlformats.org/officeDocument/2006/relationships/hyperlink" Target="https://youtu.be/oq-AEerUq5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4B279F16-E5C7-EB4F-B319-E0E7F51F0E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 l="16623" r="16623"/>
          <a:stretch/>
        </p:blipFill>
        <p:spPr bwMode="auto">
          <a:xfrm>
            <a:off x="1170124" y="317273"/>
            <a:ext cx="2546013" cy="2542708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2" name="TextBox 61">
            <a:extLst>
              <a:ext uri="{FF2B5EF4-FFF2-40B4-BE49-F238E27FC236}">
                <a16:creationId xmlns:a16="http://schemas.microsoft.com/office/drawing/2014/main" id="{40D2AC0E-8BFB-401F-9FD6-A4E562C4778D}"/>
              </a:ext>
            </a:extLst>
          </p:cNvPr>
          <p:cNvSpPr txBox="1"/>
          <p:nvPr/>
        </p:nvSpPr>
        <p:spPr>
          <a:xfrm>
            <a:off x="85825" y="5045775"/>
            <a:ext cx="504748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4625" indent="-174625" algn="just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i="1" dirty="0">
              <a:latin typeface="Montserrat" panose="00000500000000000000" pitchFamily="50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0BA598E-9998-4697-8480-B444D32C63CE}"/>
              </a:ext>
            </a:extLst>
          </p:cNvPr>
          <p:cNvSpPr txBox="1"/>
          <p:nvPr/>
        </p:nvSpPr>
        <p:spPr>
          <a:xfrm>
            <a:off x="4638031" y="323118"/>
            <a:ext cx="7059584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solidFill>
                  <a:srgbClr val="00B0F0"/>
                </a:solidFill>
                <a:latin typeface="Montserrat" panose="02000505000000020004" pitchFamily="2" charset="0"/>
                <a:hlinkClick r:id="rId4"/>
              </a:rPr>
              <a:t>Watch Tom Jones: Why he is running </a:t>
            </a:r>
            <a:endParaRPr lang="en-US" sz="1200" b="1" dirty="0">
              <a:solidFill>
                <a:srgbClr val="00B0F0"/>
              </a:solidFill>
              <a:latin typeface="Montserrat" panose="02000505000000020004" pitchFamily="2" charset="0"/>
            </a:endParaRPr>
          </a:p>
          <a:p>
            <a:pPr algn="just">
              <a:buClr>
                <a:srgbClr val="28A6DF"/>
              </a:buClr>
              <a:buSzPct val="120000"/>
            </a:pPr>
            <a:endParaRPr lang="en-US" sz="1200" b="1" dirty="0">
              <a:solidFill>
                <a:srgbClr val="00B0F0"/>
              </a:solidFill>
              <a:highlight>
                <a:srgbClr val="FFFF00"/>
              </a:highlight>
              <a:latin typeface="Montserrat" panose="02000505000000020004" pitchFamily="2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0" i="0" dirty="0">
                <a:effectLst/>
                <a:latin typeface="Montserrat" panose="00000500000000000000" pitchFamily="2" charset="0"/>
              </a:rPr>
              <a:t>Tom Jones, the founder of </a:t>
            </a:r>
            <a:r>
              <a:rPr lang="en-US" sz="1200" b="0" i="0" dirty="0" err="1">
                <a:effectLst/>
                <a:latin typeface="Montserrat" panose="00000500000000000000" pitchFamily="2" charset="0"/>
              </a:rPr>
              <a:t>Quitproof</a:t>
            </a:r>
            <a:r>
              <a:rPr lang="en-US" sz="1200" b="0" i="0" dirty="0">
                <a:effectLst/>
                <a:latin typeface="Montserrat" panose="00000500000000000000" pitchFamily="2" charset="0"/>
              </a:rPr>
              <a:t>, is a motivational keynote speaker known for his transformative journey from overcoming personal struggles to inspiring global audiences. </a:t>
            </a: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latin typeface="Montserrat" panose="00000500000000000000" pitchFamily="2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0" i="0" dirty="0">
                <a:effectLst/>
                <a:latin typeface="Montserrat" panose="00000500000000000000" pitchFamily="2" charset="0"/>
              </a:rPr>
              <a:t>As a high-performance coach, endurance athlete, and resilience expert, Tom’s message centers on persistence, resilience, and the belief that true success lies in refusing to quit. </a:t>
            </a: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latin typeface="Montserrat" panose="00000500000000000000" pitchFamily="2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0" i="0" dirty="0">
                <a:effectLst/>
                <a:latin typeface="Montserrat" panose="00000500000000000000" pitchFamily="2" charset="0"/>
              </a:rPr>
              <a:t>Through </a:t>
            </a:r>
            <a:r>
              <a:rPr lang="en-US" sz="1200" b="0" i="0" dirty="0" err="1">
                <a:effectLst/>
                <a:latin typeface="Montserrat" panose="00000500000000000000" pitchFamily="2" charset="0"/>
              </a:rPr>
              <a:t>Quitproof</a:t>
            </a:r>
            <a:r>
              <a:rPr lang="en-US" sz="1200" b="0" i="0" dirty="0">
                <a:effectLst/>
                <a:latin typeface="Montserrat" panose="00000500000000000000" pitchFamily="2" charset="0"/>
              </a:rPr>
              <a:t>, he delivers key insights on how to conquer challenges and build mental fortitude in high-stakes situations. Tom’s story and methodology have empowered organizations </a:t>
            </a:r>
            <a:r>
              <a:rPr lang="en-US" sz="1200" b="0" i="0" dirty="0">
                <a:solidFill>
                  <a:srgbClr val="FFFFFF"/>
                </a:solidFill>
                <a:effectLst/>
                <a:latin typeface="Montserrat" panose="00000500000000000000" pitchFamily="2" charset="0"/>
              </a:rPr>
              <a:t>and individuals worldwide, cementing his place as a highly sought-after keynote speaker.</a:t>
            </a:r>
            <a:endParaRPr lang="en-US" sz="1200" dirty="0">
              <a:solidFill>
                <a:srgbClr val="000000"/>
              </a:solidFill>
              <a:latin typeface="Montserrat" panose="00000500000000000000" pitchFamily="2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0" i="0" dirty="0">
                <a:effectLst/>
                <a:latin typeface="Montserrat" panose="00000500000000000000" pitchFamily="2" charset="0"/>
              </a:rPr>
              <a:t>Tom’s expertise lies in resilience-building, mental toughness, and the art of enduring against the odds. </a:t>
            </a: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latin typeface="Montserrat" panose="00000500000000000000" pitchFamily="2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0" i="0" dirty="0">
                <a:effectLst/>
                <a:latin typeface="Montserrat" panose="00000500000000000000" pitchFamily="2" charset="0"/>
              </a:rPr>
              <a:t>With a background in endurance sports and an array of personal achievements in extreme conditions, Tom has proven his knowledge in mastering the mindset required for success. </a:t>
            </a: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dirty="0">
              <a:latin typeface="Montserrat" panose="00000500000000000000" pitchFamily="2" charset="0"/>
            </a:endParaRP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r>
              <a:rPr lang="en-US" sz="1200" b="0" i="0" dirty="0">
                <a:effectLst/>
                <a:latin typeface="Montserrat" panose="00000500000000000000" pitchFamily="2" charset="0"/>
              </a:rPr>
              <a:t>Having completed ultra-marathons, triathlons, and numerous physical challenges that test human limits, he applies his endurance experience to guide others in building grit and perseverance.</a:t>
            </a:r>
          </a:p>
          <a:p>
            <a:pPr marL="174625" indent="-174625">
              <a:buClr>
                <a:srgbClr val="28A6DF"/>
              </a:buClr>
              <a:buSzPct val="120000"/>
              <a:buFont typeface="Montserrat" panose="00000500000000000000" pitchFamily="50" charset="0"/>
              <a:buChar char="›"/>
            </a:pPr>
            <a:endParaRPr lang="en-US" sz="1200" b="0" i="0" dirty="0">
              <a:effectLst/>
              <a:latin typeface="Montserrat" panose="00000500000000000000" pitchFamily="2" charset="0"/>
            </a:endParaRPr>
          </a:p>
          <a:p>
            <a:pPr algn="just">
              <a:buClr>
                <a:srgbClr val="28A6DF"/>
              </a:buClr>
              <a:buSzPct val="120000"/>
            </a:pPr>
            <a:r>
              <a:rPr lang="en-US" sz="1200" b="1" dirty="0">
                <a:latin typeface="Montserrat" panose="02000505000000020004" pitchFamily="2" charset="0"/>
              </a:rPr>
              <a:t>Keynote Topics:</a:t>
            </a:r>
          </a:p>
          <a:p>
            <a:pPr marL="171450" indent="-171450" algn="just">
              <a:buClr>
                <a:srgbClr val="28A6DF"/>
              </a:buClr>
              <a:buSzPct val="120000"/>
              <a:buFont typeface="Wingdings" panose="05000000000000000000" pitchFamily="2" charset="2"/>
              <a:buChar char="Ø"/>
            </a:pPr>
            <a:r>
              <a:rPr lang="en-US" sz="1200" b="0" i="0" dirty="0">
                <a:solidFill>
                  <a:srgbClr val="1F2124"/>
                </a:solidFill>
                <a:effectLst/>
                <a:latin typeface="Montserrat" panose="00000500000000000000" pitchFamily="2" charset="0"/>
              </a:rPr>
              <a:t>Personal Success and Growth</a:t>
            </a:r>
          </a:p>
          <a:p>
            <a:pPr marL="171450" indent="-171450" algn="just">
              <a:buClr>
                <a:srgbClr val="28A6DF"/>
              </a:buClr>
              <a:buSzPct val="120000"/>
              <a:buFont typeface="Wingdings" panose="05000000000000000000" pitchFamily="2" charset="2"/>
              <a:buChar char="Ø"/>
            </a:pPr>
            <a:r>
              <a:rPr lang="en-US" sz="1200" b="0" i="0" dirty="0">
                <a:solidFill>
                  <a:srgbClr val="1F2124"/>
                </a:solidFill>
                <a:effectLst/>
                <a:latin typeface="Montserrat" panose="00000500000000000000" pitchFamily="2" charset="0"/>
              </a:rPr>
              <a:t>Post-Traumatic Growth and Resilience</a:t>
            </a:r>
            <a:endParaRPr lang="en-US" sz="1200" dirty="0">
              <a:solidFill>
                <a:srgbClr val="1F2124"/>
              </a:solidFill>
              <a:latin typeface="Montserrat" panose="00000500000000000000" pitchFamily="2" charset="0"/>
            </a:endParaRPr>
          </a:p>
          <a:p>
            <a:pPr marL="171450" indent="-171450" algn="just">
              <a:buClr>
                <a:srgbClr val="28A6DF"/>
              </a:buClr>
              <a:buSzPct val="120000"/>
              <a:buFont typeface="Wingdings" panose="05000000000000000000" pitchFamily="2" charset="2"/>
              <a:buChar char="Ø"/>
            </a:pPr>
            <a:r>
              <a:rPr lang="en-US" sz="1200" b="0" i="0" dirty="0">
                <a:solidFill>
                  <a:srgbClr val="1F2124"/>
                </a:solidFill>
                <a:effectLst/>
                <a:latin typeface="Montserrat" panose="00000500000000000000" pitchFamily="2" charset="0"/>
              </a:rPr>
              <a:t>Athletic Mindset and Performance</a:t>
            </a:r>
          </a:p>
          <a:p>
            <a:pPr marL="171450" indent="-171450" algn="just">
              <a:buClr>
                <a:srgbClr val="28A6DF"/>
              </a:buClr>
              <a:buSzPct val="120000"/>
              <a:buFont typeface="Wingdings" panose="05000000000000000000" pitchFamily="2" charset="2"/>
              <a:buChar char="Ø"/>
            </a:pPr>
            <a:r>
              <a:rPr lang="en-US" sz="1200" b="0" i="0" dirty="0">
                <a:solidFill>
                  <a:srgbClr val="393939"/>
                </a:solidFill>
                <a:effectLst/>
                <a:latin typeface="Montserrat" panose="00000500000000000000" pitchFamily="2" charset="0"/>
              </a:rPr>
              <a:t>Leadership and Personal Development</a:t>
            </a:r>
            <a:endParaRPr lang="en-US" sz="1200" dirty="0">
              <a:solidFill>
                <a:srgbClr val="1F2124"/>
              </a:solidFill>
              <a:latin typeface="Montserrat" panose="00000500000000000000" pitchFamily="2" charset="0"/>
            </a:endParaRPr>
          </a:p>
          <a:p>
            <a:pPr marL="171450" indent="-171450" algn="just">
              <a:buClr>
                <a:srgbClr val="28A6DF"/>
              </a:buClr>
              <a:buSzPct val="120000"/>
              <a:buFont typeface="Wingdings" panose="05000000000000000000" pitchFamily="2" charset="2"/>
              <a:buChar char="Ø"/>
            </a:pPr>
            <a:r>
              <a:rPr lang="en-US" sz="1200" b="0" i="0" dirty="0">
                <a:solidFill>
                  <a:srgbClr val="1F2124"/>
                </a:solidFill>
                <a:effectLst/>
                <a:latin typeface="Montserrat" panose="00000500000000000000" pitchFamily="2" charset="0"/>
              </a:rPr>
              <a:t>Mental Health and Well-Being</a:t>
            </a:r>
            <a:endParaRPr lang="en-US" sz="1200" b="0" i="0" dirty="0">
              <a:solidFill>
                <a:srgbClr val="000000"/>
              </a:solidFill>
              <a:effectLst/>
              <a:latin typeface="Montserrat" panose="00000500000000000000" pitchFamily="2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267E7FC-6AAE-4893-B49A-6C67D72D92B4}"/>
              </a:ext>
            </a:extLst>
          </p:cNvPr>
          <p:cNvGrpSpPr/>
          <p:nvPr/>
        </p:nvGrpSpPr>
        <p:grpSpPr>
          <a:xfrm>
            <a:off x="298184" y="2694860"/>
            <a:ext cx="4479040" cy="2881829"/>
            <a:chOff x="370048" y="2711590"/>
            <a:chExt cx="4479040" cy="2881829"/>
          </a:xfrm>
        </p:grpSpPr>
        <p:sp>
          <p:nvSpPr>
            <p:cNvPr id="12" name="Title 1">
              <a:extLst>
                <a:ext uri="{FF2B5EF4-FFF2-40B4-BE49-F238E27FC236}">
                  <a16:creationId xmlns:a16="http://schemas.microsoft.com/office/drawing/2014/main" id="{81E9C843-D5FA-457E-B926-84EBA9EEFF56}"/>
                </a:ext>
              </a:extLst>
            </p:cNvPr>
            <p:cNvSpPr txBox="1">
              <a:spLocks/>
            </p:cNvSpPr>
            <p:nvPr/>
          </p:nvSpPr>
          <p:spPr>
            <a:xfrm>
              <a:off x="370048" y="2711590"/>
              <a:ext cx="4479040" cy="1130688"/>
            </a:xfrm>
            <a:prstGeom prst="rect">
              <a:avLst/>
            </a:prstGeom>
          </p:spPr>
          <p:txBody>
            <a:bodyPr vert="horz" lIns="91440" tIns="45720" rIns="91440" bIns="45720" rtlCol="0" anchor="ctr">
              <a:noAutofit/>
            </a:bodyPr>
            <a:lstStyle>
              <a:defPPr>
                <a:defRPr lang="LID4096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3200" b="1" dirty="0">
                  <a:solidFill>
                    <a:srgbClr val="000000"/>
                  </a:solidFill>
                  <a:latin typeface="Arial" panose="020B0604020202020204" pitchFamily="34" charset="0"/>
                </a:rPr>
                <a:t>Tom Jones</a:t>
              </a:r>
              <a:endParaRPr lang="en-US" sz="32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endParaRPr>
            </a:p>
            <a:p>
              <a:pPr algn="ctr"/>
              <a:r>
                <a:rPr lang="en-US" sz="1600" dirty="0">
                  <a:latin typeface="Montserrat" panose="02000505000000020004" pitchFamily="2" charset="0"/>
                </a:rPr>
                <a:t>Motivational Speaker - </a:t>
              </a:r>
              <a:r>
                <a:rPr lang="en-US" sz="1600" dirty="0" err="1">
                  <a:latin typeface="Montserrat" panose="02000505000000020004" pitchFamily="2" charset="0"/>
                </a:rPr>
                <a:t>QuitProof</a:t>
              </a:r>
              <a:endParaRPr lang="en-US" sz="1600" dirty="0">
                <a:solidFill>
                  <a:schemeClr val="tx1"/>
                </a:solidFill>
                <a:latin typeface="Montserrat" panose="02000505000000020004" pitchFamily="2" charset="0"/>
              </a:endParaRPr>
            </a:p>
          </p:txBody>
        </p: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5818E3ED-FBB4-4F0A-9B4F-EB0091C7D36C}"/>
                </a:ext>
              </a:extLst>
            </p:cNvPr>
            <p:cNvSpPr/>
            <p:nvPr/>
          </p:nvSpPr>
          <p:spPr>
            <a:xfrm>
              <a:off x="1183286" y="3983765"/>
              <a:ext cx="2680677" cy="417520"/>
            </a:xfrm>
            <a:prstGeom prst="roundRect">
              <a:avLst>
                <a:gd name="adj" fmla="val 50000"/>
              </a:avLst>
            </a:prstGeom>
            <a:noFill/>
            <a:ln w="28575">
              <a:solidFill>
                <a:srgbClr val="28A6D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LID4096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1400" b="1" dirty="0">
                  <a:solidFill>
                    <a:schemeClr val="tx1"/>
                  </a:solidFill>
                  <a:latin typeface="Montserrat" panose="00000500000000000000" pitchFamily="50" charset="0"/>
                </a:rPr>
                <a:t>Fee from: $15,000</a:t>
              </a:r>
            </a:p>
          </p:txBody>
        </p:sp>
        <p:sp>
          <p:nvSpPr>
            <p:cNvPr id="17" name="TextBox 18">
              <a:extLst>
                <a:ext uri="{FF2B5EF4-FFF2-40B4-BE49-F238E27FC236}">
                  <a16:creationId xmlns:a16="http://schemas.microsoft.com/office/drawing/2014/main" id="{1C05B2D8-427C-4F4B-BFCA-85337D48C867}"/>
                </a:ext>
              </a:extLst>
            </p:cNvPr>
            <p:cNvSpPr txBox="1"/>
            <p:nvPr/>
          </p:nvSpPr>
          <p:spPr>
            <a:xfrm>
              <a:off x="806367" y="4531590"/>
              <a:ext cx="3606401" cy="10618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LID4096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900" i="1" dirty="0">
                  <a:latin typeface="Montserrat" panose="00000500000000000000" pitchFamily="50" charset="0"/>
                </a:rPr>
                <a:t>*Client is responsible for business class flights, ground transportation in event city, hotel accommodations and incidentals </a:t>
              </a:r>
            </a:p>
            <a:p>
              <a:pPr algn="ctr"/>
              <a:r>
                <a:rPr lang="en-US" sz="900" i="1" dirty="0">
                  <a:latin typeface="Montserrat" panose="00000500000000000000" pitchFamily="50" charset="0"/>
                </a:rPr>
                <a:t>for up to two nights</a:t>
              </a:r>
            </a:p>
            <a:p>
              <a:pPr algn="ctr"/>
              <a:r>
                <a:rPr lang="en-US" sz="900" i="1" dirty="0">
                  <a:latin typeface="Montserrat" panose="00000500000000000000" pitchFamily="50" charset="0"/>
                </a:rPr>
                <a:t>**Travels from Los Angeles, CA</a:t>
              </a:r>
            </a:p>
            <a:p>
              <a:pPr algn="ctr"/>
              <a:r>
                <a:rPr lang="en-US" sz="900" i="1" dirty="0">
                  <a:latin typeface="Montserrat" panose="00000500000000000000" pitchFamily="50" charset="0"/>
                </a:rPr>
                <a:t>***All fees exclude VAT and travel</a:t>
              </a: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endParaRPr lang="en-US" sz="900" i="1" dirty="0">
                <a:latin typeface="Montserrat" panose="00000500000000000000" pitchFamily="50" charset="0"/>
              </a:endParaRPr>
            </a:p>
          </p:txBody>
        </p:sp>
      </p:grp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7C00563-F78D-4CA8-B366-24E0BB5C42ED}"/>
              </a:ext>
            </a:extLst>
          </p:cNvPr>
          <p:cNvCxnSpPr>
            <a:cxnSpLocks/>
          </p:cNvCxnSpPr>
          <p:nvPr/>
        </p:nvCxnSpPr>
        <p:spPr>
          <a:xfrm>
            <a:off x="411915" y="3817733"/>
            <a:ext cx="42261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 descr="A person running through a hole in the wall&#10;&#10;Description automatically generated">
            <a:extLst>
              <a:ext uri="{FF2B5EF4-FFF2-40B4-BE49-F238E27FC236}">
                <a16:creationId xmlns:a16="http://schemas.microsoft.com/office/drawing/2014/main" id="{7B221FB3-AF0B-9DB4-D24B-B2DAED8D5AA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32561" y="5418328"/>
            <a:ext cx="915440" cy="1362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8380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53789</TotalTime>
  <Words>257</Words>
  <Application>Microsoft Office PowerPoint</Application>
  <PresentationFormat>Widescreen</PresentationFormat>
  <Paragraphs>27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Montserrat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Nichole Beasley</dc:creator>
  <cp:lastModifiedBy>Duncan Hesketh</cp:lastModifiedBy>
  <cp:revision>59</cp:revision>
  <dcterms:created xsi:type="dcterms:W3CDTF">2023-06-13T21:55:48Z</dcterms:created>
  <dcterms:modified xsi:type="dcterms:W3CDTF">2024-12-11T17:12:22Z</dcterms:modified>
</cp:coreProperties>
</file>