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70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F945FC-5EAF-4C3C-AFFE-1DCA1724910E}" type="datetimeFigureOut">
              <a:rPr lang="en-US" smtClean="0"/>
              <a:t>11/13/2024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F62450-D7BF-4260-AA06-D4A5E0649978}" type="slidenum">
              <a:rPr lang="en-US" smtClean="0"/>
              <a:t>‹#›</a:t>
            </a:fld>
            <a:endParaRPr lang="en-US"/>
          </a:p>
        </p:txBody>
      </p:sp>
    </p:spTree>
    <p:extLst>
      <p:ext uri="{BB962C8B-B14F-4D97-AF65-F5344CB8AC3E}">
        <p14:creationId xmlns:p14="http://schemas.microsoft.com/office/powerpoint/2010/main" val="2304838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340270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707EC-B6D4-C30A-6276-77ADF88DA6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69F6F1-8614-EBEF-FC72-B9A91248E6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9711C5C-44A7-A716-545F-E65EE318BBD2}"/>
              </a:ext>
            </a:extLst>
          </p:cNvPr>
          <p:cNvSpPr>
            <a:spLocks noGrp="1"/>
          </p:cNvSpPr>
          <p:nvPr>
            <p:ph type="dt" sz="half" idx="10"/>
          </p:nvPr>
        </p:nvSpPr>
        <p:spPr/>
        <p:txBody>
          <a:bodyPr/>
          <a:lstStyle/>
          <a:p>
            <a:fld id="{D258C32D-DC59-49BC-BCC4-4B04559FBC9B}" type="datetimeFigureOut">
              <a:rPr lang="en-US" smtClean="0"/>
              <a:t>11/13/2024</a:t>
            </a:fld>
            <a:endParaRPr lang="en-US"/>
          </a:p>
        </p:txBody>
      </p:sp>
      <p:sp>
        <p:nvSpPr>
          <p:cNvPr id="5" name="Footer Placeholder 4">
            <a:extLst>
              <a:ext uri="{FF2B5EF4-FFF2-40B4-BE49-F238E27FC236}">
                <a16:creationId xmlns:a16="http://schemas.microsoft.com/office/drawing/2014/main" id="{7F5770C3-DFDC-D2E3-2707-DF3B72D667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7A80B-1051-8BC8-E076-EFBC9D74495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634958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12D9A-A6AD-483F-0437-37AD6CD47E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4208E5-8EEA-597C-1DC1-519B9EC552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1800C7-4F18-2371-1E61-A90310DE7492}"/>
              </a:ext>
            </a:extLst>
          </p:cNvPr>
          <p:cNvSpPr>
            <a:spLocks noGrp="1"/>
          </p:cNvSpPr>
          <p:nvPr>
            <p:ph type="dt" sz="half" idx="10"/>
          </p:nvPr>
        </p:nvSpPr>
        <p:spPr/>
        <p:txBody>
          <a:bodyPr/>
          <a:lstStyle/>
          <a:p>
            <a:fld id="{D258C32D-DC59-49BC-BCC4-4B04559FBC9B}" type="datetimeFigureOut">
              <a:rPr lang="en-US" smtClean="0"/>
              <a:t>11/13/2024</a:t>
            </a:fld>
            <a:endParaRPr lang="en-US"/>
          </a:p>
        </p:txBody>
      </p:sp>
      <p:sp>
        <p:nvSpPr>
          <p:cNvPr id="5" name="Footer Placeholder 4">
            <a:extLst>
              <a:ext uri="{FF2B5EF4-FFF2-40B4-BE49-F238E27FC236}">
                <a16:creationId xmlns:a16="http://schemas.microsoft.com/office/drawing/2014/main" id="{BD42E7C9-10AC-7018-C9A5-5D03A1678F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5B5930-CE82-424A-5114-3AC3DB05DECE}"/>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615398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E16529-EA3A-6331-CF82-B80736E76F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0481A5-A5CF-EACF-33DB-B0CA804609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07101F-019D-9119-FB0E-44F016B33650}"/>
              </a:ext>
            </a:extLst>
          </p:cNvPr>
          <p:cNvSpPr>
            <a:spLocks noGrp="1"/>
          </p:cNvSpPr>
          <p:nvPr>
            <p:ph type="dt" sz="half" idx="10"/>
          </p:nvPr>
        </p:nvSpPr>
        <p:spPr/>
        <p:txBody>
          <a:bodyPr/>
          <a:lstStyle/>
          <a:p>
            <a:fld id="{D258C32D-DC59-49BC-BCC4-4B04559FBC9B}" type="datetimeFigureOut">
              <a:rPr lang="en-US" smtClean="0"/>
              <a:t>11/13/2024</a:t>
            </a:fld>
            <a:endParaRPr lang="en-US"/>
          </a:p>
        </p:txBody>
      </p:sp>
      <p:sp>
        <p:nvSpPr>
          <p:cNvPr id="5" name="Footer Placeholder 4">
            <a:extLst>
              <a:ext uri="{FF2B5EF4-FFF2-40B4-BE49-F238E27FC236}">
                <a16:creationId xmlns:a16="http://schemas.microsoft.com/office/drawing/2014/main" id="{A24A9816-A14D-5D44-153A-FA037BAB96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B4C049-2961-776B-315D-340238E93A1A}"/>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510563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A9C0E-89FA-4B13-5C0C-6BB7349C1F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3C70B8-8943-C379-CA0D-0A0D05AD78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AE0CFD-44E7-9DC9-D84C-863EDF5A5E72}"/>
              </a:ext>
            </a:extLst>
          </p:cNvPr>
          <p:cNvSpPr>
            <a:spLocks noGrp="1"/>
          </p:cNvSpPr>
          <p:nvPr>
            <p:ph type="dt" sz="half" idx="10"/>
          </p:nvPr>
        </p:nvSpPr>
        <p:spPr/>
        <p:txBody>
          <a:bodyPr/>
          <a:lstStyle/>
          <a:p>
            <a:fld id="{D258C32D-DC59-49BC-BCC4-4B04559FBC9B}" type="datetimeFigureOut">
              <a:rPr lang="en-US" smtClean="0"/>
              <a:t>11/13/2024</a:t>
            </a:fld>
            <a:endParaRPr lang="en-US"/>
          </a:p>
        </p:txBody>
      </p:sp>
      <p:sp>
        <p:nvSpPr>
          <p:cNvPr id="5" name="Footer Placeholder 4">
            <a:extLst>
              <a:ext uri="{FF2B5EF4-FFF2-40B4-BE49-F238E27FC236}">
                <a16:creationId xmlns:a16="http://schemas.microsoft.com/office/drawing/2014/main" id="{97CCC90D-42BD-AC14-A560-59F17B58B0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E8C25E-8768-B516-759C-37158C347F45}"/>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987958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3113C-57FF-39FF-C3CC-1A01C75E7D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C6BD4E-EA34-DF3A-D69F-915FA14626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B2C045-ADED-EB13-D450-53DCDC8AD62D}"/>
              </a:ext>
            </a:extLst>
          </p:cNvPr>
          <p:cNvSpPr>
            <a:spLocks noGrp="1"/>
          </p:cNvSpPr>
          <p:nvPr>
            <p:ph type="dt" sz="half" idx="10"/>
          </p:nvPr>
        </p:nvSpPr>
        <p:spPr/>
        <p:txBody>
          <a:bodyPr/>
          <a:lstStyle/>
          <a:p>
            <a:fld id="{D258C32D-DC59-49BC-BCC4-4B04559FBC9B}" type="datetimeFigureOut">
              <a:rPr lang="en-US" smtClean="0"/>
              <a:t>11/13/2024</a:t>
            </a:fld>
            <a:endParaRPr lang="en-US"/>
          </a:p>
        </p:txBody>
      </p:sp>
      <p:sp>
        <p:nvSpPr>
          <p:cNvPr id="5" name="Footer Placeholder 4">
            <a:extLst>
              <a:ext uri="{FF2B5EF4-FFF2-40B4-BE49-F238E27FC236}">
                <a16:creationId xmlns:a16="http://schemas.microsoft.com/office/drawing/2014/main" id="{A6FA407F-2BA0-4BFC-50B9-CC73480889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799974-CDE3-6389-2B3E-492282BC66E1}"/>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30830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43540-B242-38F3-AC90-ED373DC2F7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66CBA5-F9FB-C81E-43C9-94755E0C9D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B18066-8A1A-FE06-0A0F-F8A15C7D48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AC91B1-53BA-83DC-6642-947BC81347FE}"/>
              </a:ext>
            </a:extLst>
          </p:cNvPr>
          <p:cNvSpPr>
            <a:spLocks noGrp="1"/>
          </p:cNvSpPr>
          <p:nvPr>
            <p:ph type="dt" sz="half" idx="10"/>
          </p:nvPr>
        </p:nvSpPr>
        <p:spPr/>
        <p:txBody>
          <a:bodyPr/>
          <a:lstStyle/>
          <a:p>
            <a:fld id="{D258C32D-DC59-49BC-BCC4-4B04559FBC9B}" type="datetimeFigureOut">
              <a:rPr lang="en-US" smtClean="0"/>
              <a:t>11/13/2024</a:t>
            </a:fld>
            <a:endParaRPr lang="en-US"/>
          </a:p>
        </p:txBody>
      </p:sp>
      <p:sp>
        <p:nvSpPr>
          <p:cNvPr id="6" name="Footer Placeholder 5">
            <a:extLst>
              <a:ext uri="{FF2B5EF4-FFF2-40B4-BE49-F238E27FC236}">
                <a16:creationId xmlns:a16="http://schemas.microsoft.com/office/drawing/2014/main" id="{8DD31BB1-5E69-7EE3-B303-443194B629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60898B-C051-FE89-2F11-60A9A18ADF44}"/>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683810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D633F-C512-058D-F649-61C257570E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BC70F7-7004-C58B-9132-0C411C5E79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E4428E-60CD-C88C-79B9-2D050C1FC0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23F92E-31E9-91EA-F3F9-8E170BF8F0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57CBF06-74B3-9B30-1F4F-3818AB8D8E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4AF4D3-C08C-932A-5AA5-CB24C47133DC}"/>
              </a:ext>
            </a:extLst>
          </p:cNvPr>
          <p:cNvSpPr>
            <a:spLocks noGrp="1"/>
          </p:cNvSpPr>
          <p:nvPr>
            <p:ph type="dt" sz="half" idx="10"/>
          </p:nvPr>
        </p:nvSpPr>
        <p:spPr/>
        <p:txBody>
          <a:bodyPr/>
          <a:lstStyle/>
          <a:p>
            <a:fld id="{D258C32D-DC59-49BC-BCC4-4B04559FBC9B}" type="datetimeFigureOut">
              <a:rPr lang="en-US" smtClean="0"/>
              <a:t>11/13/2024</a:t>
            </a:fld>
            <a:endParaRPr lang="en-US"/>
          </a:p>
        </p:txBody>
      </p:sp>
      <p:sp>
        <p:nvSpPr>
          <p:cNvPr id="8" name="Footer Placeholder 7">
            <a:extLst>
              <a:ext uri="{FF2B5EF4-FFF2-40B4-BE49-F238E27FC236}">
                <a16:creationId xmlns:a16="http://schemas.microsoft.com/office/drawing/2014/main" id="{7824E06D-36D9-44C6-BB78-7D19FD58E2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2ACF4E9-6DB7-E917-53E1-BCCF52F1C369}"/>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519370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E1A48-C44E-CF66-FE8E-B437981AAD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A4502F2-7E76-45B7-E342-3782C368A1D6}"/>
              </a:ext>
            </a:extLst>
          </p:cNvPr>
          <p:cNvSpPr>
            <a:spLocks noGrp="1"/>
          </p:cNvSpPr>
          <p:nvPr>
            <p:ph type="dt" sz="half" idx="10"/>
          </p:nvPr>
        </p:nvSpPr>
        <p:spPr/>
        <p:txBody>
          <a:bodyPr/>
          <a:lstStyle/>
          <a:p>
            <a:fld id="{D258C32D-DC59-49BC-BCC4-4B04559FBC9B}" type="datetimeFigureOut">
              <a:rPr lang="en-US" smtClean="0"/>
              <a:t>11/13/2024</a:t>
            </a:fld>
            <a:endParaRPr lang="en-US"/>
          </a:p>
        </p:txBody>
      </p:sp>
      <p:sp>
        <p:nvSpPr>
          <p:cNvPr id="4" name="Footer Placeholder 3">
            <a:extLst>
              <a:ext uri="{FF2B5EF4-FFF2-40B4-BE49-F238E27FC236}">
                <a16:creationId xmlns:a16="http://schemas.microsoft.com/office/drawing/2014/main" id="{A0628FB6-E0C4-43F6-85EA-0711ABB50E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DFB3FF-5604-F6EC-DD10-DB2AFE54692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988764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23EAC6-00D2-898D-48B4-1B9D3CC366D3}"/>
              </a:ext>
            </a:extLst>
          </p:cNvPr>
          <p:cNvSpPr>
            <a:spLocks noGrp="1"/>
          </p:cNvSpPr>
          <p:nvPr>
            <p:ph type="dt" sz="half" idx="10"/>
          </p:nvPr>
        </p:nvSpPr>
        <p:spPr/>
        <p:txBody>
          <a:bodyPr/>
          <a:lstStyle/>
          <a:p>
            <a:fld id="{D258C32D-DC59-49BC-BCC4-4B04559FBC9B}" type="datetimeFigureOut">
              <a:rPr lang="en-US" smtClean="0"/>
              <a:t>11/13/2024</a:t>
            </a:fld>
            <a:endParaRPr lang="en-US"/>
          </a:p>
        </p:txBody>
      </p:sp>
      <p:sp>
        <p:nvSpPr>
          <p:cNvPr id="3" name="Footer Placeholder 2">
            <a:extLst>
              <a:ext uri="{FF2B5EF4-FFF2-40B4-BE49-F238E27FC236}">
                <a16:creationId xmlns:a16="http://schemas.microsoft.com/office/drawing/2014/main" id="{9FDEB05E-59BC-0D20-9CAE-D7DB9880C1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5A26A90-FC22-5092-04A0-ED93AFE4A123}"/>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60859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5D75E-FC1B-2EBA-2F37-5AEEDB031C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732849-94F1-9012-2A19-8121B90D24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C4A30E-B286-EC9B-D048-763A3D24C8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75E979-1B1D-B488-C192-0ABA4AB1717F}"/>
              </a:ext>
            </a:extLst>
          </p:cNvPr>
          <p:cNvSpPr>
            <a:spLocks noGrp="1"/>
          </p:cNvSpPr>
          <p:nvPr>
            <p:ph type="dt" sz="half" idx="10"/>
          </p:nvPr>
        </p:nvSpPr>
        <p:spPr/>
        <p:txBody>
          <a:bodyPr/>
          <a:lstStyle/>
          <a:p>
            <a:fld id="{D258C32D-DC59-49BC-BCC4-4B04559FBC9B}" type="datetimeFigureOut">
              <a:rPr lang="en-US" smtClean="0"/>
              <a:t>11/13/2024</a:t>
            </a:fld>
            <a:endParaRPr lang="en-US"/>
          </a:p>
        </p:txBody>
      </p:sp>
      <p:sp>
        <p:nvSpPr>
          <p:cNvPr id="6" name="Footer Placeholder 5">
            <a:extLst>
              <a:ext uri="{FF2B5EF4-FFF2-40B4-BE49-F238E27FC236}">
                <a16:creationId xmlns:a16="http://schemas.microsoft.com/office/drawing/2014/main" id="{F3A994E9-DCEB-0355-6E60-C012CB2025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C2D43B-8D96-6537-5931-4C70791D528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523660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39CBA-7880-0350-26BD-9C8C9DC670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5E475D-4010-FFAE-EA7A-0F78CAE811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85000DB-1711-98E1-CBF9-FC640A68C2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C562A9-FAFF-CD79-A57F-ECEB4A1EF410}"/>
              </a:ext>
            </a:extLst>
          </p:cNvPr>
          <p:cNvSpPr>
            <a:spLocks noGrp="1"/>
          </p:cNvSpPr>
          <p:nvPr>
            <p:ph type="dt" sz="half" idx="10"/>
          </p:nvPr>
        </p:nvSpPr>
        <p:spPr/>
        <p:txBody>
          <a:bodyPr/>
          <a:lstStyle/>
          <a:p>
            <a:fld id="{D258C32D-DC59-49BC-BCC4-4B04559FBC9B}" type="datetimeFigureOut">
              <a:rPr lang="en-US" smtClean="0"/>
              <a:t>11/13/2024</a:t>
            </a:fld>
            <a:endParaRPr lang="en-US"/>
          </a:p>
        </p:txBody>
      </p:sp>
      <p:sp>
        <p:nvSpPr>
          <p:cNvPr id="6" name="Footer Placeholder 5">
            <a:extLst>
              <a:ext uri="{FF2B5EF4-FFF2-40B4-BE49-F238E27FC236}">
                <a16:creationId xmlns:a16="http://schemas.microsoft.com/office/drawing/2014/main" id="{B50995F7-5FF3-3D51-4E6B-50B54A9807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98BFEC-9609-30B9-CF9F-9292C358B8F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105005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A59104-D1CE-A17D-0867-655A89AB11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5CE64E-24C3-685B-6295-D00265F892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C3A82D-0549-0F17-5730-DDFE3A51F5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58C32D-DC59-49BC-BCC4-4B04559FBC9B}" type="datetimeFigureOut">
              <a:rPr lang="en-US" smtClean="0"/>
              <a:t>11/13/2024</a:t>
            </a:fld>
            <a:endParaRPr lang="en-US"/>
          </a:p>
        </p:txBody>
      </p:sp>
      <p:sp>
        <p:nvSpPr>
          <p:cNvPr id="5" name="Footer Placeholder 4">
            <a:extLst>
              <a:ext uri="{FF2B5EF4-FFF2-40B4-BE49-F238E27FC236}">
                <a16:creationId xmlns:a16="http://schemas.microsoft.com/office/drawing/2014/main" id="{EDC88333-71C5-5B43-6D53-EAAE3349B5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5B6A047-6888-E179-A902-A52559F4AB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08842-1692-498C-A028-A022AF867CFE}" type="slidenum">
              <a:rPr lang="en-US" smtClean="0"/>
              <a:t>‹#›</a:t>
            </a:fld>
            <a:endParaRPr lang="en-US"/>
          </a:p>
        </p:txBody>
      </p:sp>
    </p:spTree>
    <p:extLst>
      <p:ext uri="{BB962C8B-B14F-4D97-AF65-F5344CB8AC3E}">
        <p14:creationId xmlns:p14="http://schemas.microsoft.com/office/powerpoint/2010/main" val="1537990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youtu.be/XO98FRKzvyk" TargetMode="External"/><Relationship Id="rId4" Type="http://schemas.openxmlformats.org/officeDocument/2006/relationships/hyperlink" Target="https://youtu.be/sKev9PbSOf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D305419F-F511-6F09-DD96-0396BD0321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91" r="291"/>
          <a:stretch/>
        </p:blipFill>
        <p:spPr bwMode="auto">
          <a:xfrm>
            <a:off x="1136250" y="751109"/>
            <a:ext cx="2829259" cy="2845843"/>
          </a:xfrm>
          <a:prstGeom prst="ellipse">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60BA598E-9998-4697-8480-B444D32C63CE}"/>
              </a:ext>
            </a:extLst>
          </p:cNvPr>
          <p:cNvSpPr txBox="1"/>
          <p:nvPr/>
        </p:nvSpPr>
        <p:spPr>
          <a:xfrm>
            <a:off x="4794364" y="751109"/>
            <a:ext cx="7059584" cy="5724644"/>
          </a:xfrm>
          <a:prstGeom prst="rect">
            <a:avLst/>
          </a:prstGeom>
          <a:noFill/>
        </p:spPr>
        <p:txBody>
          <a:bodyPr wrap="square">
            <a:spAutoFit/>
          </a:bodyPr>
          <a:lstStyle/>
          <a:p>
            <a:pPr algn="just">
              <a:buClr>
                <a:srgbClr val="28A6DF"/>
              </a:buClr>
              <a:buSzPct val="120000"/>
            </a:pPr>
            <a:r>
              <a:rPr lang="en-US" sz="1100" b="1" dirty="0">
                <a:solidFill>
                  <a:srgbClr val="00B0F0"/>
                </a:solidFill>
                <a:latin typeface="Montserrat" panose="02000505000000020004" pitchFamily="2" charset="0"/>
                <a:hlinkClick r:id="rId4"/>
              </a:rPr>
              <a:t>Watch Kimberly Brown: </a:t>
            </a:r>
            <a:r>
              <a:rPr lang="en-US" sz="1100" b="1" dirty="0" err="1">
                <a:solidFill>
                  <a:srgbClr val="00B0F0"/>
                </a:solidFill>
                <a:latin typeface="Montserrat" panose="02000505000000020004" pitchFamily="2" charset="0"/>
                <a:hlinkClick r:id="rId4"/>
              </a:rPr>
              <a:t>Telli</a:t>
            </a:r>
            <a:r>
              <a:rPr lang="en-US" sz="1100" b="1" dirty="0">
                <a:solidFill>
                  <a:srgbClr val="00B0F0"/>
                </a:solidFill>
                <a:latin typeface="Montserrat" panose="02000505000000020004" pitchFamily="2" charset="0"/>
                <a:hlinkClick r:id="rId4"/>
              </a:rPr>
              <a:t> Talks</a:t>
            </a:r>
            <a:endParaRPr lang="en-US" sz="1100" b="1" dirty="0">
              <a:solidFill>
                <a:srgbClr val="00B0F0"/>
              </a:solidFill>
              <a:latin typeface="Montserrat" panose="02000505000000020004" pitchFamily="2" charset="0"/>
            </a:endParaRPr>
          </a:p>
          <a:p>
            <a:pPr algn="just">
              <a:buClr>
                <a:srgbClr val="28A6DF"/>
              </a:buClr>
              <a:buSzPct val="120000"/>
            </a:pPr>
            <a:endParaRPr lang="en-US" sz="1100" b="1" dirty="0">
              <a:solidFill>
                <a:srgbClr val="00B0F0"/>
              </a:solidFill>
              <a:latin typeface="Montserrat" panose="02000505000000020004" pitchFamily="2" charset="0"/>
            </a:endParaRPr>
          </a:p>
          <a:p>
            <a:pPr algn="just">
              <a:buClr>
                <a:srgbClr val="28A6DF"/>
              </a:buClr>
              <a:buSzPct val="120000"/>
            </a:pPr>
            <a:r>
              <a:rPr lang="en-US" sz="1100" b="1" dirty="0">
                <a:solidFill>
                  <a:srgbClr val="00B0F0"/>
                </a:solidFill>
                <a:latin typeface="Montserrat" panose="02000505000000020004" pitchFamily="2" charset="0"/>
                <a:hlinkClick r:id="rId5"/>
              </a:rPr>
              <a:t>Watch Kimberly Brown: Daughters of Legends</a:t>
            </a:r>
            <a:endParaRPr lang="en-US" sz="1100" b="1" dirty="0">
              <a:solidFill>
                <a:srgbClr val="00B0F0"/>
              </a:solidFill>
              <a:latin typeface="Montserrat" panose="02000505000000020004" pitchFamily="2" charset="0"/>
            </a:endParaRPr>
          </a:p>
          <a:p>
            <a:pPr algn="just">
              <a:buClr>
                <a:srgbClr val="28A6DF"/>
              </a:buClr>
              <a:buSzPct val="120000"/>
            </a:pPr>
            <a:endParaRPr lang="en-US" sz="1100" dirty="0">
              <a:latin typeface="Montserrat" panose="02000505000000020004" pitchFamily="2" charset="0"/>
            </a:endParaRPr>
          </a:p>
          <a:p>
            <a:pPr marL="174625" indent="-174625">
              <a:buClr>
                <a:srgbClr val="28A6DF"/>
              </a:buClr>
              <a:buSzPct val="120000"/>
              <a:buFont typeface="Montserrat" panose="00000500000000000000" pitchFamily="50" charset="0"/>
              <a:buChar char="›"/>
            </a:pPr>
            <a:r>
              <a:rPr lang="en-US" sz="1100" b="0" i="0" dirty="0">
                <a:solidFill>
                  <a:schemeClr val="bg2">
                    <a:lumMod val="25000"/>
                  </a:schemeClr>
                </a:solidFill>
                <a:effectLst/>
                <a:latin typeface="Montserrat" panose="00000500000000000000" pitchFamily="2" charset="0"/>
              </a:rPr>
              <a:t>Kimberly Brown, daughter of the legendary activist, actor, and Pro Football Hall of Famer Jim Brown, is a powerhouse in her own right. Armed with a bachelor’s degree in business administration, dual-majoring in marketing and management from Baylor University, Kimberly has built an illustrious career rooted in leadership, empowerment, and advocacy. </a:t>
            </a:r>
          </a:p>
          <a:p>
            <a:pPr marL="174625" indent="-174625">
              <a:buClr>
                <a:srgbClr val="28A6DF"/>
              </a:buClr>
              <a:buSzPct val="120000"/>
              <a:buFont typeface="Montserrat" panose="00000500000000000000" pitchFamily="50" charset="0"/>
              <a:buChar char="›"/>
            </a:pPr>
            <a:endParaRPr lang="en-US" sz="1100" b="0" i="0" dirty="0">
              <a:solidFill>
                <a:schemeClr val="bg2">
                  <a:lumMod val="25000"/>
                </a:schemeClr>
              </a:solidFill>
              <a:effectLst/>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100" b="0" i="0" dirty="0">
                <a:solidFill>
                  <a:schemeClr val="bg2">
                    <a:lumMod val="25000"/>
                  </a:schemeClr>
                </a:solidFill>
                <a:effectLst/>
                <a:latin typeface="Montserrat" panose="00000500000000000000" pitchFamily="2" charset="0"/>
              </a:rPr>
              <a:t>Her dynamic background blends corporate strategy, personal development, and social activism, making her a sought-after keynote speaker and advocate for women’s empowerment.</a:t>
            </a:r>
          </a:p>
          <a:p>
            <a:pPr marL="174625" indent="-174625">
              <a:buClr>
                <a:srgbClr val="28A6DF"/>
              </a:buClr>
              <a:buSzPct val="120000"/>
              <a:buFont typeface="Montserrat" panose="00000500000000000000" pitchFamily="50" charset="0"/>
              <a:buChar char="›"/>
            </a:pPr>
            <a:endParaRPr lang="en-US" sz="1100" dirty="0">
              <a:solidFill>
                <a:schemeClr val="bg2">
                  <a:lumMod val="25000"/>
                </a:schemeClr>
              </a:solidFill>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100" b="0" i="0" dirty="0">
                <a:solidFill>
                  <a:schemeClr val="bg2">
                    <a:lumMod val="25000"/>
                  </a:schemeClr>
                </a:solidFill>
                <a:effectLst/>
                <a:latin typeface="Montserrat" panose="00000500000000000000" pitchFamily="2" charset="0"/>
              </a:rPr>
              <a:t>With a profound ability to connect with diverse audiences, Kimberly captivates and inspires by intertwining her father’s legacy of activism with her modern vision of leadership. As an authoritative voice on overcoming barriers and unlocking potential, she has graced stages worldwide, leaving an indelible impact on individuals and organizations alike.</a:t>
            </a:r>
          </a:p>
          <a:p>
            <a:pPr marL="174625" indent="-174625">
              <a:buClr>
                <a:srgbClr val="28A6DF"/>
              </a:buClr>
              <a:buSzPct val="120000"/>
              <a:buFont typeface="Montserrat" panose="00000500000000000000" pitchFamily="50" charset="0"/>
              <a:buChar char="›"/>
            </a:pPr>
            <a:endParaRPr lang="en-US" sz="1100" dirty="0">
              <a:solidFill>
                <a:schemeClr val="bg2">
                  <a:lumMod val="25000"/>
                </a:schemeClr>
              </a:solidFill>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100" b="0" i="0" dirty="0">
                <a:solidFill>
                  <a:schemeClr val="bg2">
                    <a:lumMod val="25000"/>
                  </a:schemeClr>
                </a:solidFill>
                <a:effectLst/>
                <a:latin typeface="Montserrat" panose="00000500000000000000" pitchFamily="2" charset="0"/>
              </a:rPr>
              <a:t>Kimberly Brown’s expertise lies in her unique fusion of corporate acumen, entrepreneurial insight, and a deeply personal understanding of empowerment. Her academic foundation from Baylor University, where she excelled in marketing and management, underpins her strong business sensibilities. </a:t>
            </a:r>
          </a:p>
          <a:p>
            <a:pPr marL="174625" indent="-174625">
              <a:buClr>
                <a:srgbClr val="28A6DF"/>
              </a:buClr>
              <a:buSzPct val="120000"/>
              <a:buFont typeface="Montserrat" panose="00000500000000000000" pitchFamily="50" charset="0"/>
              <a:buChar char="›"/>
            </a:pPr>
            <a:endParaRPr lang="en-US" sz="1100" dirty="0">
              <a:solidFill>
                <a:schemeClr val="bg2">
                  <a:lumMod val="25000"/>
                </a:schemeClr>
              </a:solidFill>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100" b="0" i="0" dirty="0">
                <a:solidFill>
                  <a:schemeClr val="bg2">
                    <a:lumMod val="25000"/>
                  </a:schemeClr>
                </a:solidFill>
                <a:effectLst/>
                <a:latin typeface="Montserrat" panose="00000500000000000000" pitchFamily="2" charset="0"/>
              </a:rPr>
              <a:t>Leveraging this knowledge, Kimberly has successfully navigated complex business landscapes, earning accolades for her leadership and innovative strategies.</a:t>
            </a:r>
          </a:p>
          <a:p>
            <a:pPr marL="174625" indent="-174625">
              <a:buClr>
                <a:srgbClr val="28A6DF"/>
              </a:buClr>
              <a:buSzPct val="120000"/>
              <a:buFont typeface="Montserrat" panose="00000500000000000000" pitchFamily="50" charset="0"/>
              <a:buChar char="›"/>
            </a:pPr>
            <a:endParaRPr lang="en-US" sz="1100" dirty="0">
              <a:solidFill>
                <a:schemeClr val="bg2">
                  <a:lumMod val="25000"/>
                </a:schemeClr>
              </a:solidFill>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100" b="0" i="0" dirty="0">
                <a:solidFill>
                  <a:schemeClr val="bg2">
                    <a:lumMod val="25000"/>
                  </a:schemeClr>
                </a:solidFill>
                <a:effectLst/>
                <a:latin typeface="Montserrat" panose="00000500000000000000" pitchFamily="2" charset="0"/>
              </a:rPr>
              <a:t>Her passion for empowerment stems from her heritage of activism and her professional journey. Kimberly has dedicated her career to mentoring women, guiding them to harness their strengths and overcome challenges in their professional and personal lives.</a:t>
            </a:r>
            <a:r>
              <a:rPr lang="en-US" sz="1100" b="0" i="0" dirty="0">
                <a:solidFill>
                  <a:srgbClr val="FFFFFF"/>
                </a:solidFill>
                <a:effectLst/>
                <a:latin typeface="Montserrat" panose="00000500000000000000" pitchFamily="2" charset="0"/>
              </a:rPr>
              <a:t>.</a:t>
            </a:r>
          </a:p>
          <a:p>
            <a:pPr marL="174625" indent="-174625" algn="just">
              <a:buClr>
                <a:srgbClr val="28A6DF"/>
              </a:buClr>
              <a:buSzPct val="120000"/>
              <a:buFont typeface="Montserrat" panose="00000500000000000000" pitchFamily="50" charset="0"/>
              <a:buChar char="›"/>
            </a:pPr>
            <a:endParaRPr lang="en-US" sz="1100" dirty="0">
              <a:highlight>
                <a:srgbClr val="FFFF00"/>
              </a:highlight>
              <a:latin typeface="Montserrat" panose="02000505000000020004" pitchFamily="2" charset="0"/>
            </a:endParaRPr>
          </a:p>
          <a:p>
            <a:pPr algn="just">
              <a:buClr>
                <a:srgbClr val="28A6DF"/>
              </a:buClr>
              <a:buSzPct val="120000"/>
            </a:pPr>
            <a:r>
              <a:rPr lang="en-US" sz="1200" b="1" dirty="0">
                <a:latin typeface="Montserrat" panose="00000500000000000000" pitchFamily="50" charset="0"/>
              </a:rPr>
              <a:t>Keynote Topic</a:t>
            </a:r>
          </a:p>
          <a:p>
            <a:pPr marL="174625" indent="-174625" algn="just">
              <a:buClr>
                <a:srgbClr val="28A6DF"/>
              </a:buClr>
              <a:buSzPct val="120000"/>
              <a:buFont typeface="Montserrat" panose="00000500000000000000" pitchFamily="50" charset="0"/>
              <a:buChar char="›"/>
            </a:pPr>
            <a:r>
              <a:rPr lang="en-US" sz="1200" b="0" i="0" dirty="0">
                <a:solidFill>
                  <a:schemeClr val="accent1">
                    <a:lumMod val="75000"/>
                  </a:schemeClr>
                </a:solidFill>
                <a:effectLst/>
                <a:latin typeface="Montserrat" panose="00000500000000000000" pitchFamily="2" charset="0"/>
              </a:rPr>
              <a:t>Empowering Women and Redefining Roles</a:t>
            </a:r>
            <a:endParaRPr lang="en-US" sz="1200" b="1" dirty="0">
              <a:solidFill>
                <a:schemeClr val="accent1">
                  <a:lumMod val="75000"/>
                </a:schemeClr>
              </a:solidFill>
              <a:latin typeface="Montserrat" panose="00000500000000000000" pitchFamily="50" charset="0"/>
            </a:endParaRPr>
          </a:p>
          <a:p>
            <a:pPr algn="just">
              <a:buClr>
                <a:srgbClr val="28A6DF"/>
              </a:buClr>
              <a:buSzPct val="120000"/>
            </a:pPr>
            <a:endParaRPr kumimoji="0" lang="en-US" sz="1200" b="0" i="0" u="none" strike="noStrike" kern="1200" cap="none" spc="0" normalizeH="0" baseline="0" noProof="0" dirty="0">
              <a:ln>
                <a:noFill/>
              </a:ln>
              <a:effectLst/>
              <a:highlight>
                <a:srgbClr val="FFFF00"/>
              </a:highlight>
              <a:uLnTx/>
              <a:uFillTx/>
              <a:latin typeface="Montserrat" panose="02000505000000020004" pitchFamily="2" charset="0"/>
            </a:endParaRPr>
          </a:p>
        </p:txBody>
      </p:sp>
      <p:sp>
        <p:nvSpPr>
          <p:cNvPr id="12" name="Title 1">
            <a:extLst>
              <a:ext uri="{FF2B5EF4-FFF2-40B4-BE49-F238E27FC236}">
                <a16:creationId xmlns:a16="http://schemas.microsoft.com/office/drawing/2014/main" id="{81E9C843-D5FA-457E-B926-84EBA9EEFF56}"/>
              </a:ext>
            </a:extLst>
          </p:cNvPr>
          <p:cNvSpPr txBox="1">
            <a:spLocks/>
          </p:cNvSpPr>
          <p:nvPr/>
        </p:nvSpPr>
        <p:spPr>
          <a:xfrm>
            <a:off x="233265" y="3538438"/>
            <a:ext cx="4561099"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200" b="1" dirty="0">
                <a:latin typeface="Montserrat" panose="00000500000000000000" pitchFamily="2" charset="0"/>
              </a:rPr>
              <a:t>Kimberly Brown</a:t>
            </a:r>
            <a:endParaRPr lang="en-US" sz="3200" b="1" dirty="0">
              <a:solidFill>
                <a:schemeClr val="tx1"/>
              </a:solidFill>
              <a:latin typeface="Montserrat" panose="00000500000000000000" pitchFamily="2" charset="0"/>
            </a:endParaRPr>
          </a:p>
          <a:p>
            <a:pPr algn="ctr"/>
            <a:r>
              <a:rPr lang="en-US" sz="1600" dirty="0">
                <a:solidFill>
                  <a:schemeClr val="tx1"/>
                </a:solidFill>
                <a:latin typeface="Montserrat" panose="02000505000000020004" pitchFamily="2" charset="0"/>
              </a:rPr>
              <a:t>Women Empowerment &amp; Diversity</a:t>
            </a:r>
            <a:endParaRPr lang="en-US" dirty="0">
              <a:solidFill>
                <a:schemeClr val="tx1"/>
              </a:solidFill>
              <a:latin typeface="Montserrat" panose="02000505000000020004" pitchFamily="2" charset="0"/>
            </a:endParaRPr>
          </a:p>
        </p:txBody>
      </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370049" y="4506243"/>
            <a:ext cx="4226116"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Rectangle: Rounded Corners 2">
            <a:extLst>
              <a:ext uri="{FF2B5EF4-FFF2-40B4-BE49-F238E27FC236}">
                <a16:creationId xmlns:a16="http://schemas.microsoft.com/office/drawing/2014/main" id="{A7661C08-B257-033B-DC5B-F3023EA63D53}"/>
              </a:ext>
            </a:extLst>
          </p:cNvPr>
          <p:cNvSpPr/>
          <p:nvPr/>
        </p:nvSpPr>
        <p:spPr>
          <a:xfrm>
            <a:off x="1536529" y="4573667"/>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Montserrat" panose="00000500000000000000" pitchFamily="50" charset="0"/>
              </a:rPr>
              <a:t>$12,500</a:t>
            </a:r>
          </a:p>
        </p:txBody>
      </p:sp>
      <p:sp>
        <p:nvSpPr>
          <p:cNvPr id="5" name="TextBox 4">
            <a:extLst>
              <a:ext uri="{FF2B5EF4-FFF2-40B4-BE49-F238E27FC236}">
                <a16:creationId xmlns:a16="http://schemas.microsoft.com/office/drawing/2014/main" id="{4CB6A1F0-F4EE-04BE-DA2D-F4C0075AB6DB}"/>
              </a:ext>
            </a:extLst>
          </p:cNvPr>
          <p:cNvSpPr txBox="1"/>
          <p:nvPr/>
        </p:nvSpPr>
        <p:spPr>
          <a:xfrm>
            <a:off x="773536" y="5024196"/>
            <a:ext cx="3606401" cy="784830"/>
          </a:xfrm>
          <a:prstGeom prst="rect">
            <a:avLst/>
          </a:prstGeom>
          <a:noFill/>
        </p:spPr>
        <p:txBody>
          <a:bodyPr wrap="square" rtlCol="0">
            <a:spAutoFit/>
          </a:bodyPr>
          <a:lstStyle/>
          <a:p>
            <a:pPr algn="ctr"/>
            <a:r>
              <a:rPr lang="en-US" sz="900" i="1" dirty="0">
                <a:latin typeface="Montserrat" panose="00000500000000000000" pitchFamily="50" charset="0"/>
              </a:rPr>
              <a:t>*Client is responsible for ground transportation in event city, hotel accommodations and incidentals for up to two nights</a:t>
            </a:r>
          </a:p>
          <a:p>
            <a:pPr algn="ctr"/>
            <a:r>
              <a:rPr lang="en-US" sz="900" i="1" dirty="0">
                <a:latin typeface="Montserrat" panose="00000500000000000000" pitchFamily="50" charset="0"/>
              </a:rPr>
              <a:t>** Travel Buyout of $1,800</a:t>
            </a:r>
          </a:p>
          <a:p>
            <a:pPr algn="ctr"/>
            <a:r>
              <a:rPr lang="en-US" sz="900" i="1" dirty="0">
                <a:latin typeface="Montserrat" panose="00000500000000000000" pitchFamily="50" charset="0"/>
              </a:rPr>
              <a:t>Travels from Austin, TX</a:t>
            </a:r>
          </a:p>
        </p:txBody>
      </p:sp>
    </p:spTree>
    <p:extLst>
      <p:ext uri="{BB962C8B-B14F-4D97-AF65-F5344CB8AC3E}">
        <p14:creationId xmlns:p14="http://schemas.microsoft.com/office/powerpoint/2010/main" val="33169667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109664</TotalTime>
  <Words>307</Words>
  <Application>Microsoft Office PowerPoint</Application>
  <PresentationFormat>Widescreen</PresentationFormat>
  <Paragraphs>25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Duncan Hesketh</dc:creator>
  <cp:lastModifiedBy>Duncan Hesketh</cp:lastModifiedBy>
  <cp:revision>63</cp:revision>
  <dcterms:created xsi:type="dcterms:W3CDTF">2023-12-15T21:28:02Z</dcterms:created>
  <dcterms:modified xsi:type="dcterms:W3CDTF">2024-12-02T18:38:54Z</dcterms:modified>
</cp:coreProperties>
</file>