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70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9" d="100"/>
          <a:sy n="119" d="100"/>
        </p:scale>
        <p:origin x="96"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F945FC-5EAF-4C3C-AFFE-1DCA1724910E}" type="datetimeFigureOut">
              <a:rPr lang="en-US" smtClean="0"/>
              <a:t>11/13/2024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F62450-D7BF-4260-AA06-D4A5E0649978}" type="slidenum">
              <a:rPr lang="en-US" smtClean="0"/>
              <a:t>‹#›</a:t>
            </a:fld>
            <a:endParaRPr lang="en-US"/>
          </a:p>
        </p:txBody>
      </p:sp>
    </p:spTree>
    <p:extLst>
      <p:ext uri="{BB962C8B-B14F-4D97-AF65-F5344CB8AC3E}">
        <p14:creationId xmlns:p14="http://schemas.microsoft.com/office/powerpoint/2010/main" val="2304838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340270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707EC-B6D4-C30A-6276-77ADF88DA6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469F6F1-8614-EBEF-FC72-B9A91248E6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9711C5C-44A7-A716-545F-E65EE318BBD2}"/>
              </a:ext>
            </a:extLst>
          </p:cNvPr>
          <p:cNvSpPr>
            <a:spLocks noGrp="1"/>
          </p:cNvSpPr>
          <p:nvPr>
            <p:ph type="dt" sz="half" idx="10"/>
          </p:nvPr>
        </p:nvSpPr>
        <p:spPr/>
        <p:txBody>
          <a:bodyPr/>
          <a:lstStyle/>
          <a:p>
            <a:fld id="{D258C32D-DC59-49BC-BCC4-4B04559FBC9B}" type="datetimeFigureOut">
              <a:rPr lang="en-US" smtClean="0"/>
              <a:t>11/13/2024</a:t>
            </a:fld>
            <a:endParaRPr lang="en-US"/>
          </a:p>
        </p:txBody>
      </p:sp>
      <p:sp>
        <p:nvSpPr>
          <p:cNvPr id="5" name="Footer Placeholder 4">
            <a:extLst>
              <a:ext uri="{FF2B5EF4-FFF2-40B4-BE49-F238E27FC236}">
                <a16:creationId xmlns:a16="http://schemas.microsoft.com/office/drawing/2014/main" id="{7F5770C3-DFDC-D2E3-2707-DF3B72D667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7A80B-1051-8BC8-E076-EFBC9D74495F}"/>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634958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12D9A-A6AD-483F-0437-37AD6CD47E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B4208E5-8EEA-597C-1DC1-519B9EC552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1800C7-4F18-2371-1E61-A90310DE7492}"/>
              </a:ext>
            </a:extLst>
          </p:cNvPr>
          <p:cNvSpPr>
            <a:spLocks noGrp="1"/>
          </p:cNvSpPr>
          <p:nvPr>
            <p:ph type="dt" sz="half" idx="10"/>
          </p:nvPr>
        </p:nvSpPr>
        <p:spPr/>
        <p:txBody>
          <a:bodyPr/>
          <a:lstStyle/>
          <a:p>
            <a:fld id="{D258C32D-DC59-49BC-BCC4-4B04559FBC9B}" type="datetimeFigureOut">
              <a:rPr lang="en-US" smtClean="0"/>
              <a:t>11/13/2024</a:t>
            </a:fld>
            <a:endParaRPr lang="en-US"/>
          </a:p>
        </p:txBody>
      </p:sp>
      <p:sp>
        <p:nvSpPr>
          <p:cNvPr id="5" name="Footer Placeholder 4">
            <a:extLst>
              <a:ext uri="{FF2B5EF4-FFF2-40B4-BE49-F238E27FC236}">
                <a16:creationId xmlns:a16="http://schemas.microsoft.com/office/drawing/2014/main" id="{BD42E7C9-10AC-7018-C9A5-5D03A1678F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5B5930-CE82-424A-5114-3AC3DB05DECE}"/>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615398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E16529-EA3A-6331-CF82-B80736E76F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0481A5-A5CF-EACF-33DB-B0CA804609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07101F-019D-9119-FB0E-44F016B33650}"/>
              </a:ext>
            </a:extLst>
          </p:cNvPr>
          <p:cNvSpPr>
            <a:spLocks noGrp="1"/>
          </p:cNvSpPr>
          <p:nvPr>
            <p:ph type="dt" sz="half" idx="10"/>
          </p:nvPr>
        </p:nvSpPr>
        <p:spPr/>
        <p:txBody>
          <a:bodyPr/>
          <a:lstStyle/>
          <a:p>
            <a:fld id="{D258C32D-DC59-49BC-BCC4-4B04559FBC9B}" type="datetimeFigureOut">
              <a:rPr lang="en-US" smtClean="0"/>
              <a:t>11/13/2024</a:t>
            </a:fld>
            <a:endParaRPr lang="en-US"/>
          </a:p>
        </p:txBody>
      </p:sp>
      <p:sp>
        <p:nvSpPr>
          <p:cNvPr id="5" name="Footer Placeholder 4">
            <a:extLst>
              <a:ext uri="{FF2B5EF4-FFF2-40B4-BE49-F238E27FC236}">
                <a16:creationId xmlns:a16="http://schemas.microsoft.com/office/drawing/2014/main" id="{A24A9816-A14D-5D44-153A-FA037BAB96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B4C049-2961-776B-315D-340238E93A1A}"/>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3510563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A9C0E-89FA-4B13-5C0C-6BB7349C1F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3C70B8-8943-C379-CA0D-0A0D05AD78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AE0CFD-44E7-9DC9-D84C-863EDF5A5E72}"/>
              </a:ext>
            </a:extLst>
          </p:cNvPr>
          <p:cNvSpPr>
            <a:spLocks noGrp="1"/>
          </p:cNvSpPr>
          <p:nvPr>
            <p:ph type="dt" sz="half" idx="10"/>
          </p:nvPr>
        </p:nvSpPr>
        <p:spPr/>
        <p:txBody>
          <a:bodyPr/>
          <a:lstStyle/>
          <a:p>
            <a:fld id="{D258C32D-DC59-49BC-BCC4-4B04559FBC9B}" type="datetimeFigureOut">
              <a:rPr lang="en-US" smtClean="0"/>
              <a:t>11/13/2024</a:t>
            </a:fld>
            <a:endParaRPr lang="en-US"/>
          </a:p>
        </p:txBody>
      </p:sp>
      <p:sp>
        <p:nvSpPr>
          <p:cNvPr id="5" name="Footer Placeholder 4">
            <a:extLst>
              <a:ext uri="{FF2B5EF4-FFF2-40B4-BE49-F238E27FC236}">
                <a16:creationId xmlns:a16="http://schemas.microsoft.com/office/drawing/2014/main" id="{97CCC90D-42BD-AC14-A560-59F17B58B0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E8C25E-8768-B516-759C-37158C347F45}"/>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987958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3113C-57FF-39FF-C3CC-1A01C75E7D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C6BD4E-EA34-DF3A-D69F-915FA14626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B2C045-ADED-EB13-D450-53DCDC8AD62D}"/>
              </a:ext>
            </a:extLst>
          </p:cNvPr>
          <p:cNvSpPr>
            <a:spLocks noGrp="1"/>
          </p:cNvSpPr>
          <p:nvPr>
            <p:ph type="dt" sz="half" idx="10"/>
          </p:nvPr>
        </p:nvSpPr>
        <p:spPr/>
        <p:txBody>
          <a:bodyPr/>
          <a:lstStyle/>
          <a:p>
            <a:fld id="{D258C32D-DC59-49BC-BCC4-4B04559FBC9B}" type="datetimeFigureOut">
              <a:rPr lang="en-US" smtClean="0"/>
              <a:t>11/13/2024</a:t>
            </a:fld>
            <a:endParaRPr lang="en-US"/>
          </a:p>
        </p:txBody>
      </p:sp>
      <p:sp>
        <p:nvSpPr>
          <p:cNvPr id="5" name="Footer Placeholder 4">
            <a:extLst>
              <a:ext uri="{FF2B5EF4-FFF2-40B4-BE49-F238E27FC236}">
                <a16:creationId xmlns:a16="http://schemas.microsoft.com/office/drawing/2014/main" id="{A6FA407F-2BA0-4BFC-50B9-CC73480889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799974-CDE3-6389-2B3E-492282BC66E1}"/>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230830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43540-B242-38F3-AC90-ED373DC2F7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66CBA5-F9FB-C81E-43C9-94755E0C9D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B18066-8A1A-FE06-0A0F-F8A15C7D48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AC91B1-53BA-83DC-6642-947BC81347FE}"/>
              </a:ext>
            </a:extLst>
          </p:cNvPr>
          <p:cNvSpPr>
            <a:spLocks noGrp="1"/>
          </p:cNvSpPr>
          <p:nvPr>
            <p:ph type="dt" sz="half" idx="10"/>
          </p:nvPr>
        </p:nvSpPr>
        <p:spPr/>
        <p:txBody>
          <a:bodyPr/>
          <a:lstStyle/>
          <a:p>
            <a:fld id="{D258C32D-DC59-49BC-BCC4-4B04559FBC9B}" type="datetimeFigureOut">
              <a:rPr lang="en-US" smtClean="0"/>
              <a:t>11/13/2024</a:t>
            </a:fld>
            <a:endParaRPr lang="en-US"/>
          </a:p>
        </p:txBody>
      </p:sp>
      <p:sp>
        <p:nvSpPr>
          <p:cNvPr id="6" name="Footer Placeholder 5">
            <a:extLst>
              <a:ext uri="{FF2B5EF4-FFF2-40B4-BE49-F238E27FC236}">
                <a16:creationId xmlns:a16="http://schemas.microsoft.com/office/drawing/2014/main" id="{8DD31BB1-5E69-7EE3-B303-443194B629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60898B-C051-FE89-2F11-60A9A18ADF44}"/>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2683810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D633F-C512-058D-F649-61C257570E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BC70F7-7004-C58B-9132-0C411C5E79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E4428E-60CD-C88C-79B9-2D050C1FC0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23F92E-31E9-91EA-F3F9-8E170BF8F0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57CBF06-74B3-9B30-1F4F-3818AB8D8E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4AF4D3-C08C-932A-5AA5-CB24C47133DC}"/>
              </a:ext>
            </a:extLst>
          </p:cNvPr>
          <p:cNvSpPr>
            <a:spLocks noGrp="1"/>
          </p:cNvSpPr>
          <p:nvPr>
            <p:ph type="dt" sz="half" idx="10"/>
          </p:nvPr>
        </p:nvSpPr>
        <p:spPr/>
        <p:txBody>
          <a:bodyPr/>
          <a:lstStyle/>
          <a:p>
            <a:fld id="{D258C32D-DC59-49BC-BCC4-4B04559FBC9B}" type="datetimeFigureOut">
              <a:rPr lang="en-US" smtClean="0"/>
              <a:t>11/13/2024</a:t>
            </a:fld>
            <a:endParaRPr lang="en-US"/>
          </a:p>
        </p:txBody>
      </p:sp>
      <p:sp>
        <p:nvSpPr>
          <p:cNvPr id="8" name="Footer Placeholder 7">
            <a:extLst>
              <a:ext uri="{FF2B5EF4-FFF2-40B4-BE49-F238E27FC236}">
                <a16:creationId xmlns:a16="http://schemas.microsoft.com/office/drawing/2014/main" id="{7824E06D-36D9-44C6-BB78-7D19FD58E2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2ACF4E9-6DB7-E917-53E1-BCCF52F1C369}"/>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519370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E1A48-C44E-CF66-FE8E-B437981AAD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A4502F2-7E76-45B7-E342-3782C368A1D6}"/>
              </a:ext>
            </a:extLst>
          </p:cNvPr>
          <p:cNvSpPr>
            <a:spLocks noGrp="1"/>
          </p:cNvSpPr>
          <p:nvPr>
            <p:ph type="dt" sz="half" idx="10"/>
          </p:nvPr>
        </p:nvSpPr>
        <p:spPr/>
        <p:txBody>
          <a:bodyPr/>
          <a:lstStyle/>
          <a:p>
            <a:fld id="{D258C32D-DC59-49BC-BCC4-4B04559FBC9B}" type="datetimeFigureOut">
              <a:rPr lang="en-US" smtClean="0"/>
              <a:t>11/13/2024</a:t>
            </a:fld>
            <a:endParaRPr lang="en-US"/>
          </a:p>
        </p:txBody>
      </p:sp>
      <p:sp>
        <p:nvSpPr>
          <p:cNvPr id="4" name="Footer Placeholder 3">
            <a:extLst>
              <a:ext uri="{FF2B5EF4-FFF2-40B4-BE49-F238E27FC236}">
                <a16:creationId xmlns:a16="http://schemas.microsoft.com/office/drawing/2014/main" id="{A0628FB6-E0C4-43F6-85EA-0711ABB50E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DFB3FF-5604-F6EC-DD10-DB2AFE546926}"/>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988764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23EAC6-00D2-898D-48B4-1B9D3CC366D3}"/>
              </a:ext>
            </a:extLst>
          </p:cNvPr>
          <p:cNvSpPr>
            <a:spLocks noGrp="1"/>
          </p:cNvSpPr>
          <p:nvPr>
            <p:ph type="dt" sz="half" idx="10"/>
          </p:nvPr>
        </p:nvSpPr>
        <p:spPr/>
        <p:txBody>
          <a:bodyPr/>
          <a:lstStyle/>
          <a:p>
            <a:fld id="{D258C32D-DC59-49BC-BCC4-4B04559FBC9B}" type="datetimeFigureOut">
              <a:rPr lang="en-US" smtClean="0"/>
              <a:t>11/13/2024</a:t>
            </a:fld>
            <a:endParaRPr lang="en-US"/>
          </a:p>
        </p:txBody>
      </p:sp>
      <p:sp>
        <p:nvSpPr>
          <p:cNvPr id="3" name="Footer Placeholder 2">
            <a:extLst>
              <a:ext uri="{FF2B5EF4-FFF2-40B4-BE49-F238E27FC236}">
                <a16:creationId xmlns:a16="http://schemas.microsoft.com/office/drawing/2014/main" id="{9FDEB05E-59BC-0D20-9CAE-D7DB9880C1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5A26A90-FC22-5092-04A0-ED93AFE4A123}"/>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3608594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5D75E-FC1B-2EBA-2F37-5AEEDB031C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4732849-94F1-9012-2A19-8121B90D24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EC4A30E-B286-EC9B-D048-763A3D24C8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75E979-1B1D-B488-C192-0ABA4AB1717F}"/>
              </a:ext>
            </a:extLst>
          </p:cNvPr>
          <p:cNvSpPr>
            <a:spLocks noGrp="1"/>
          </p:cNvSpPr>
          <p:nvPr>
            <p:ph type="dt" sz="half" idx="10"/>
          </p:nvPr>
        </p:nvSpPr>
        <p:spPr/>
        <p:txBody>
          <a:bodyPr/>
          <a:lstStyle/>
          <a:p>
            <a:fld id="{D258C32D-DC59-49BC-BCC4-4B04559FBC9B}" type="datetimeFigureOut">
              <a:rPr lang="en-US" smtClean="0"/>
              <a:t>11/13/2024</a:t>
            </a:fld>
            <a:endParaRPr lang="en-US"/>
          </a:p>
        </p:txBody>
      </p:sp>
      <p:sp>
        <p:nvSpPr>
          <p:cNvPr id="6" name="Footer Placeholder 5">
            <a:extLst>
              <a:ext uri="{FF2B5EF4-FFF2-40B4-BE49-F238E27FC236}">
                <a16:creationId xmlns:a16="http://schemas.microsoft.com/office/drawing/2014/main" id="{F3A994E9-DCEB-0355-6E60-C012CB2025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C2D43B-8D96-6537-5931-4C70791D528F}"/>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523660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39CBA-7880-0350-26BD-9C8C9DC670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A5E475D-4010-FFAE-EA7A-0F78CAE811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85000DB-1711-98E1-CBF9-FC640A68C2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C562A9-FAFF-CD79-A57F-ECEB4A1EF410}"/>
              </a:ext>
            </a:extLst>
          </p:cNvPr>
          <p:cNvSpPr>
            <a:spLocks noGrp="1"/>
          </p:cNvSpPr>
          <p:nvPr>
            <p:ph type="dt" sz="half" idx="10"/>
          </p:nvPr>
        </p:nvSpPr>
        <p:spPr/>
        <p:txBody>
          <a:bodyPr/>
          <a:lstStyle/>
          <a:p>
            <a:fld id="{D258C32D-DC59-49BC-BCC4-4B04559FBC9B}" type="datetimeFigureOut">
              <a:rPr lang="en-US" smtClean="0"/>
              <a:t>11/13/2024</a:t>
            </a:fld>
            <a:endParaRPr lang="en-US"/>
          </a:p>
        </p:txBody>
      </p:sp>
      <p:sp>
        <p:nvSpPr>
          <p:cNvPr id="6" name="Footer Placeholder 5">
            <a:extLst>
              <a:ext uri="{FF2B5EF4-FFF2-40B4-BE49-F238E27FC236}">
                <a16:creationId xmlns:a16="http://schemas.microsoft.com/office/drawing/2014/main" id="{B50995F7-5FF3-3D51-4E6B-50B54A9807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98BFEC-9609-30B9-CF9F-9292C358B8F6}"/>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105005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A59104-D1CE-A17D-0867-655A89AB11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35CE64E-24C3-685B-6295-D00265F892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C3A82D-0549-0F17-5730-DDFE3A51F5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58C32D-DC59-49BC-BCC4-4B04559FBC9B}" type="datetimeFigureOut">
              <a:rPr lang="en-US" smtClean="0"/>
              <a:t>11/13/2024</a:t>
            </a:fld>
            <a:endParaRPr lang="en-US"/>
          </a:p>
        </p:txBody>
      </p:sp>
      <p:sp>
        <p:nvSpPr>
          <p:cNvPr id="5" name="Footer Placeholder 4">
            <a:extLst>
              <a:ext uri="{FF2B5EF4-FFF2-40B4-BE49-F238E27FC236}">
                <a16:creationId xmlns:a16="http://schemas.microsoft.com/office/drawing/2014/main" id="{EDC88333-71C5-5B43-6D53-EAAE3349B5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5B6A047-6888-E179-A902-A52559F4AB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508842-1692-498C-A028-A022AF867CFE}" type="slidenum">
              <a:rPr lang="en-US" smtClean="0"/>
              <a:t>‹#›</a:t>
            </a:fld>
            <a:endParaRPr lang="en-US"/>
          </a:p>
        </p:txBody>
      </p:sp>
    </p:spTree>
    <p:extLst>
      <p:ext uri="{BB962C8B-B14F-4D97-AF65-F5344CB8AC3E}">
        <p14:creationId xmlns:p14="http://schemas.microsoft.com/office/powerpoint/2010/main" val="1537990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hyperlink" Target="https://www.youtube.com/watch?v=tiSqvPdrRVc" TargetMode="External"/><Relationship Id="rId4" Type="http://schemas.openxmlformats.org/officeDocument/2006/relationships/hyperlink" Target="https://www.youtube.com/watch?v=EjxRepa-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D305419F-F511-6F09-DD96-0396BD0321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6250" y="751109"/>
            <a:ext cx="2829259" cy="2845843"/>
          </a:xfrm>
          <a:prstGeom prst="ellipse">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052B9A0B-05B2-4030-9BE6-25613BECE91B}"/>
              </a:ext>
            </a:extLst>
          </p:cNvPr>
          <p:cNvSpPr>
            <a:spLocks noGrp="1"/>
          </p:cNvSpPr>
          <p:nvPr>
            <p:ph type="sldNum" sz="quarter" idx="12"/>
          </p:nvPr>
        </p:nvSpPr>
        <p:spPr/>
        <p:txBody>
          <a:bodyPr/>
          <a:lstStyle/>
          <a:p>
            <a:fld id="{AE9247E1-8B9F-43C5-AC1A-30D5214D3D98}" type="slidenum">
              <a:rPr lang="en-US" smtClean="0">
                <a:latin typeface="Montserrat" panose="02000505000000020004" pitchFamily="2" charset="0"/>
              </a:rPr>
              <a:pPr/>
              <a:t>1</a:t>
            </a:fld>
            <a:endParaRPr lang="en-US" dirty="0">
              <a:latin typeface="Montserrat" panose="02000505000000020004" pitchFamily="2" charset="0"/>
            </a:endParaRPr>
          </a:p>
        </p:txBody>
      </p:sp>
      <p:sp>
        <p:nvSpPr>
          <p:cNvPr id="15" name="TextBox 14">
            <a:extLst>
              <a:ext uri="{FF2B5EF4-FFF2-40B4-BE49-F238E27FC236}">
                <a16:creationId xmlns:a16="http://schemas.microsoft.com/office/drawing/2014/main" id="{60BA598E-9998-4697-8480-B444D32C63CE}"/>
              </a:ext>
            </a:extLst>
          </p:cNvPr>
          <p:cNvSpPr txBox="1"/>
          <p:nvPr/>
        </p:nvSpPr>
        <p:spPr>
          <a:xfrm>
            <a:off x="4794364" y="751109"/>
            <a:ext cx="7059584" cy="5432256"/>
          </a:xfrm>
          <a:prstGeom prst="rect">
            <a:avLst/>
          </a:prstGeom>
          <a:noFill/>
        </p:spPr>
        <p:txBody>
          <a:bodyPr wrap="square">
            <a:spAutoFit/>
          </a:bodyPr>
          <a:lstStyle/>
          <a:p>
            <a:pPr algn="just">
              <a:buClr>
                <a:srgbClr val="28A6DF"/>
              </a:buClr>
              <a:buSzPct val="120000"/>
            </a:pPr>
            <a:r>
              <a:rPr lang="en-US" sz="1100" b="1" dirty="0">
                <a:solidFill>
                  <a:srgbClr val="00B0F0"/>
                </a:solidFill>
                <a:latin typeface="Montserrat" panose="02000505000000020004" pitchFamily="2" charset="0"/>
                <a:hlinkClick r:id="rId4">
                  <a:extLst>
                    <a:ext uri="{A12FA001-AC4F-418D-AE19-62706E023703}">
                      <ahyp:hlinkClr xmlns:ahyp="http://schemas.microsoft.com/office/drawing/2018/hyperlinkcolor" val="tx"/>
                    </a:ext>
                  </a:extLst>
                </a:hlinkClick>
              </a:rPr>
              <a:t>Watch Amal Clooney: Global Conference for Media Freedom</a:t>
            </a:r>
            <a:endParaRPr lang="en-US" sz="1100" b="1" dirty="0">
              <a:solidFill>
                <a:srgbClr val="00B0F0"/>
              </a:solidFill>
              <a:latin typeface="Montserrat" panose="02000505000000020004" pitchFamily="2" charset="0"/>
            </a:endParaRPr>
          </a:p>
          <a:p>
            <a:pPr algn="just">
              <a:buClr>
                <a:srgbClr val="28A6DF"/>
              </a:buClr>
              <a:buSzPct val="120000"/>
            </a:pPr>
            <a:endParaRPr lang="en-US" sz="1100" b="1" dirty="0">
              <a:solidFill>
                <a:srgbClr val="00B0F0"/>
              </a:solidFill>
              <a:latin typeface="Montserrat" panose="02000505000000020004" pitchFamily="2" charset="0"/>
            </a:endParaRPr>
          </a:p>
          <a:p>
            <a:pPr algn="just">
              <a:buClr>
                <a:srgbClr val="28A6DF"/>
              </a:buClr>
              <a:buSzPct val="120000"/>
            </a:pPr>
            <a:r>
              <a:rPr lang="en-US" sz="1100" b="1" dirty="0">
                <a:solidFill>
                  <a:srgbClr val="00B0F0"/>
                </a:solidFill>
                <a:latin typeface="Montserrat" panose="02000505000000020004" pitchFamily="2" charset="0"/>
                <a:hlinkClick r:id="rId5">
                  <a:extLst>
                    <a:ext uri="{A12FA001-AC4F-418D-AE19-62706E023703}">
                      <ahyp:hlinkClr xmlns:ahyp="http://schemas.microsoft.com/office/drawing/2018/hyperlinkcolor" val="tx"/>
                    </a:ext>
                  </a:extLst>
                </a:hlinkClick>
              </a:rPr>
              <a:t>Watch Amal Clooney: Global Fight for Human Rights</a:t>
            </a:r>
            <a:endParaRPr lang="en-US" sz="1100" b="1" dirty="0">
              <a:solidFill>
                <a:srgbClr val="00B0F0"/>
              </a:solidFill>
              <a:latin typeface="Montserrat" panose="02000505000000020004" pitchFamily="2" charset="0"/>
            </a:endParaRPr>
          </a:p>
          <a:p>
            <a:pPr algn="just">
              <a:buClr>
                <a:srgbClr val="28A6DF"/>
              </a:buClr>
              <a:buSzPct val="120000"/>
            </a:pPr>
            <a:endParaRPr lang="en-US" sz="11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rPr>
              <a:t>Ranked in the leading legal directories Chambers and Partners and Legal 500 as one of the top lawyers in the UK in the fields of international human rights and international criminal law frequently representing victims of mass atrocities, including genocide and sexual violence, and she has acted in many landmark human rights cases in recent years</a:t>
            </a:r>
          </a:p>
          <a:p>
            <a:pPr marL="174625" indent="-174625" algn="just">
              <a:buClr>
                <a:srgbClr val="28A6DF"/>
              </a:buClr>
              <a:buSzPct val="120000"/>
              <a:buFont typeface="Montserrat" panose="00000500000000000000" pitchFamily="50" charset="0"/>
              <a:buChar char="›"/>
            </a:pPr>
            <a:endParaRPr lang="en-US" sz="11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rPr>
              <a:t>Recognized for her harrowing work as an attorney in many notable cases including her </a:t>
            </a:r>
            <a:r>
              <a:rPr lang="en-US" sz="1100" dirty="0" err="1">
                <a:latin typeface="Montserrat" panose="02000505000000020004" pitchFamily="2" charset="0"/>
              </a:rPr>
              <a:t>workd</a:t>
            </a:r>
            <a:r>
              <a:rPr lang="en-US" sz="1100" dirty="0">
                <a:latin typeface="Montserrat" panose="02000505000000020004" pitchFamily="2" charset="0"/>
              </a:rPr>
              <a:t> with Maria </a:t>
            </a:r>
            <a:r>
              <a:rPr lang="en-US" sz="1100" dirty="0" err="1">
                <a:latin typeface="Montserrat" panose="02000505000000020004" pitchFamily="2" charset="0"/>
              </a:rPr>
              <a:t>Ressa</a:t>
            </a:r>
            <a:r>
              <a:rPr lang="en-US" sz="1100" dirty="0">
                <a:latin typeface="Montserrat" panose="02000505000000020004" pitchFamily="2" charset="0"/>
              </a:rPr>
              <a:t>, a leading journalist in the Philippines, who faces over 100 years in prison based on spurious charges and was the 2021 winner of the Nobel Peace Prize</a:t>
            </a:r>
          </a:p>
          <a:p>
            <a:pPr marL="174625" indent="-174625" algn="just">
              <a:buClr>
                <a:srgbClr val="28A6DF"/>
              </a:buClr>
              <a:buSzPct val="120000"/>
              <a:buFont typeface="Montserrat" panose="00000500000000000000" pitchFamily="50" charset="0"/>
              <a:buChar char="›"/>
            </a:pPr>
            <a:endParaRPr lang="en-US" sz="1100" dirty="0">
              <a:latin typeface="Helvetica Neue"/>
            </a:endParaRP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rPr>
              <a:t>Has appeared before the International Court of Justice, the International Criminal Court, the European Court of Human Rights, and various courts in the United Kingdom and the United State</a:t>
            </a:r>
          </a:p>
          <a:p>
            <a:pPr marL="174625" indent="-174625" algn="just">
              <a:buClr>
                <a:srgbClr val="28A6DF"/>
              </a:buClr>
              <a:buSzPct val="120000"/>
              <a:buFont typeface="Montserrat" panose="00000500000000000000" pitchFamily="50" charset="0"/>
              <a:buChar char="›"/>
            </a:pPr>
            <a:endParaRPr lang="en-US" sz="11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rPr>
              <a:t>Adjunct Professor at Columbia Law School, where she teaches Human Rights.</a:t>
            </a:r>
          </a:p>
          <a:p>
            <a:pPr marL="174625" indent="-174625" algn="just">
              <a:buClr>
                <a:srgbClr val="28A6DF"/>
              </a:buClr>
              <a:buSzPct val="120000"/>
              <a:buFont typeface="Montserrat" panose="00000500000000000000" pitchFamily="50" charset="0"/>
              <a:buChar char="›"/>
            </a:pPr>
            <a:endParaRPr lang="en-US" sz="11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rPr>
              <a:t>Co-author of a book titled </a:t>
            </a:r>
            <a:r>
              <a:rPr lang="en-US" sz="1100" i="1" dirty="0">
                <a:latin typeface="Montserrat" panose="02000505000000020004" pitchFamily="2" charset="0"/>
              </a:rPr>
              <a:t>The Right to a Fair Trial in International Law</a:t>
            </a:r>
            <a:r>
              <a:rPr lang="en-US" sz="1100" dirty="0">
                <a:latin typeface="Montserrat" panose="02000505000000020004" pitchFamily="2" charset="0"/>
              </a:rPr>
              <a:t>, and the recent release, </a:t>
            </a:r>
            <a:r>
              <a:rPr lang="en-US" sz="1100" i="1" dirty="0">
                <a:latin typeface="Montserrat" panose="02000505000000020004" pitchFamily="2" charset="0"/>
              </a:rPr>
              <a:t>Freedom of Speech in International Law</a:t>
            </a:r>
          </a:p>
          <a:p>
            <a:pPr marL="174625" indent="-174625" algn="just">
              <a:buClr>
                <a:srgbClr val="28A6DF"/>
              </a:buClr>
              <a:buSzPct val="120000"/>
              <a:buFont typeface="Montserrat" panose="00000500000000000000" pitchFamily="50" charset="0"/>
              <a:buChar char="›"/>
            </a:pPr>
            <a:endParaRPr lang="en-US" sz="11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rPr>
              <a:t>Established the Clooney Foundation for Justice, alongside her husband in 2016, to advance justice through accountability for human rights abuses around the world</a:t>
            </a:r>
          </a:p>
          <a:p>
            <a:pPr marL="174625" indent="-174625" algn="just">
              <a:buClr>
                <a:srgbClr val="28A6DF"/>
              </a:buClr>
              <a:buSzPct val="120000"/>
              <a:buFont typeface="Montserrat" panose="00000500000000000000" pitchFamily="50" charset="0"/>
              <a:buChar char="›"/>
            </a:pPr>
            <a:endParaRPr lang="en-US" sz="1100" dirty="0">
              <a:highlight>
                <a:srgbClr val="FFFF00"/>
              </a:highlight>
              <a:latin typeface="Montserrat" panose="02000505000000020004" pitchFamily="2" charset="0"/>
            </a:endParaRPr>
          </a:p>
          <a:p>
            <a:pPr algn="just">
              <a:buClr>
                <a:srgbClr val="28A6DF"/>
              </a:buClr>
              <a:buSzPct val="120000"/>
            </a:pPr>
            <a:r>
              <a:rPr lang="en-US" sz="1200" b="1" dirty="0">
                <a:latin typeface="Montserrat" panose="00000500000000000000" pitchFamily="50" charset="0"/>
              </a:rPr>
              <a:t>Key Takeaways:</a:t>
            </a:r>
          </a:p>
          <a:p>
            <a:pPr marL="174625" indent="-174625" algn="just">
              <a:buClr>
                <a:srgbClr val="28A6DF"/>
              </a:buClr>
              <a:buSzPct val="120000"/>
              <a:buFont typeface="Montserrat" panose="00000500000000000000" pitchFamily="50" charset="0"/>
              <a:buChar char="›"/>
            </a:pPr>
            <a:r>
              <a:rPr lang="en-US" sz="1200" b="0" i="0" dirty="0">
                <a:effectLst/>
                <a:latin typeface="Montserrat" panose="00000500000000000000" pitchFamily="50" charset="0"/>
              </a:rPr>
              <a:t>Details her </a:t>
            </a:r>
            <a:r>
              <a:rPr lang="en-US" sz="1200" dirty="0">
                <a:latin typeface="Montserrat" panose="00000500000000000000" pitchFamily="50" charset="0"/>
              </a:rPr>
              <a:t>important work in human rights, her cases and the impacts the outcomes have on society and educates audiences on creating a more equal and just future for our youth</a:t>
            </a:r>
            <a:endParaRPr lang="en-US" sz="1200" b="0" i="0" dirty="0">
              <a:effectLst/>
              <a:latin typeface="Source Sans Pro" panose="020B0503030403020204" pitchFamily="34" charset="0"/>
            </a:endParaRPr>
          </a:p>
          <a:p>
            <a:pPr algn="just">
              <a:buClr>
                <a:srgbClr val="28A6DF"/>
              </a:buClr>
              <a:buSzPct val="120000"/>
            </a:pPr>
            <a:endParaRPr lang="en-US" sz="1200" b="1" dirty="0">
              <a:latin typeface="Montserrat" panose="00000500000000000000" pitchFamily="50" charset="0"/>
            </a:endParaRPr>
          </a:p>
          <a:p>
            <a:pPr algn="just">
              <a:buClr>
                <a:srgbClr val="28A6DF"/>
              </a:buClr>
              <a:buSzPct val="120000"/>
            </a:pPr>
            <a:endParaRPr kumimoji="0" lang="en-US" sz="1200" b="0" i="0" u="none" strike="noStrike" kern="1200" cap="none" spc="0" normalizeH="0" baseline="0" noProof="0" dirty="0">
              <a:ln>
                <a:noFill/>
              </a:ln>
              <a:effectLst/>
              <a:highlight>
                <a:srgbClr val="FFFF00"/>
              </a:highlight>
              <a:uLnTx/>
              <a:uFillTx/>
              <a:latin typeface="Montserrat" panose="02000505000000020004" pitchFamily="2" charset="0"/>
            </a:endParaRPr>
          </a:p>
        </p:txBody>
      </p:sp>
      <p:sp>
        <p:nvSpPr>
          <p:cNvPr id="12" name="Title 1">
            <a:extLst>
              <a:ext uri="{FF2B5EF4-FFF2-40B4-BE49-F238E27FC236}">
                <a16:creationId xmlns:a16="http://schemas.microsoft.com/office/drawing/2014/main" id="{81E9C843-D5FA-457E-B926-84EBA9EEFF56}"/>
              </a:ext>
            </a:extLst>
          </p:cNvPr>
          <p:cNvSpPr txBox="1">
            <a:spLocks/>
          </p:cNvSpPr>
          <p:nvPr/>
        </p:nvSpPr>
        <p:spPr>
          <a:xfrm>
            <a:off x="233265" y="3538438"/>
            <a:ext cx="4561099" cy="1130688"/>
          </a:xfrm>
          <a:prstGeom prst="rect">
            <a:avLst/>
          </a:prstGeom>
        </p:spPr>
        <p:txBody>
          <a:bodyPr vert="horz" lIns="91440" tIns="45720" rIns="91440" bIns="45720" rtlCol="0" anchor="ctr">
            <a:no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3200" b="1" dirty="0">
                <a:latin typeface="Montserrat" panose="00000500000000000000" pitchFamily="2" charset="0"/>
              </a:rPr>
              <a:t>AMAL CLOONEY</a:t>
            </a:r>
            <a:endParaRPr lang="en-US" sz="3200" b="1" dirty="0">
              <a:solidFill>
                <a:schemeClr val="tx1"/>
              </a:solidFill>
              <a:latin typeface="Montserrat" panose="00000500000000000000" pitchFamily="2" charset="0"/>
            </a:endParaRPr>
          </a:p>
          <a:p>
            <a:pPr algn="ctr"/>
            <a:r>
              <a:rPr lang="en-US" sz="1600" dirty="0">
                <a:solidFill>
                  <a:schemeClr val="tx1"/>
                </a:solidFill>
                <a:latin typeface="Montserrat" panose="02000505000000020004" pitchFamily="2" charset="0"/>
              </a:rPr>
              <a:t>Human Rights Attorney</a:t>
            </a:r>
            <a:endParaRPr lang="en-US" dirty="0">
              <a:solidFill>
                <a:schemeClr val="tx1"/>
              </a:solidFill>
              <a:latin typeface="Montserrat" panose="02000505000000020004" pitchFamily="2" charset="0"/>
            </a:endParaRPr>
          </a:p>
        </p:txBody>
      </p:sp>
      <p:cxnSp>
        <p:nvCxnSpPr>
          <p:cNvPr id="20" name="Straight Connector 19">
            <a:extLst>
              <a:ext uri="{FF2B5EF4-FFF2-40B4-BE49-F238E27FC236}">
                <a16:creationId xmlns:a16="http://schemas.microsoft.com/office/drawing/2014/main" id="{77C00563-F78D-4CA8-B366-24E0BB5C42ED}"/>
              </a:ext>
            </a:extLst>
          </p:cNvPr>
          <p:cNvCxnSpPr>
            <a:cxnSpLocks/>
          </p:cNvCxnSpPr>
          <p:nvPr/>
        </p:nvCxnSpPr>
        <p:spPr>
          <a:xfrm>
            <a:off x="370049" y="4506243"/>
            <a:ext cx="4226116"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Rectangle: Rounded Corners 2">
            <a:extLst>
              <a:ext uri="{FF2B5EF4-FFF2-40B4-BE49-F238E27FC236}">
                <a16:creationId xmlns:a16="http://schemas.microsoft.com/office/drawing/2014/main" id="{A7661C08-B257-033B-DC5B-F3023EA63D53}"/>
              </a:ext>
            </a:extLst>
          </p:cNvPr>
          <p:cNvSpPr/>
          <p:nvPr/>
        </p:nvSpPr>
        <p:spPr>
          <a:xfrm>
            <a:off x="1536529" y="4573667"/>
            <a:ext cx="2080415"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Montserrat" panose="00000500000000000000" pitchFamily="50" charset="0"/>
              </a:rPr>
              <a:t>Fee Pending</a:t>
            </a:r>
          </a:p>
        </p:txBody>
      </p:sp>
      <p:sp>
        <p:nvSpPr>
          <p:cNvPr id="5" name="TextBox 4">
            <a:extLst>
              <a:ext uri="{FF2B5EF4-FFF2-40B4-BE49-F238E27FC236}">
                <a16:creationId xmlns:a16="http://schemas.microsoft.com/office/drawing/2014/main" id="{4CB6A1F0-F4EE-04BE-DA2D-F4C0075AB6DB}"/>
              </a:ext>
            </a:extLst>
          </p:cNvPr>
          <p:cNvSpPr txBox="1"/>
          <p:nvPr/>
        </p:nvSpPr>
        <p:spPr>
          <a:xfrm>
            <a:off x="773536" y="5024196"/>
            <a:ext cx="3606401" cy="507831"/>
          </a:xfrm>
          <a:prstGeom prst="rect">
            <a:avLst/>
          </a:prstGeom>
          <a:noFill/>
        </p:spPr>
        <p:txBody>
          <a:bodyPr wrap="square" rtlCol="0">
            <a:spAutoFit/>
          </a:bodyPr>
          <a:lstStyle/>
          <a:p>
            <a:pPr algn="ctr"/>
            <a:r>
              <a:rPr lang="en-US" sz="900" i="1" dirty="0">
                <a:latin typeface="Montserrat" panose="00000500000000000000" pitchFamily="50" charset="0"/>
              </a:rPr>
              <a:t>*Client is responsible for round-trip private airfare, ground transportation in event city, hotel accommodations and incidentals for up to two nights</a:t>
            </a:r>
          </a:p>
        </p:txBody>
      </p:sp>
      <p:pic>
        <p:nvPicPr>
          <p:cNvPr id="1028" name="Picture 4">
            <a:extLst>
              <a:ext uri="{FF2B5EF4-FFF2-40B4-BE49-F238E27FC236}">
                <a16:creationId xmlns:a16="http://schemas.microsoft.com/office/drawing/2014/main" id="{9881D17C-0054-B173-C8AF-4A6288A324A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11509" y="5593868"/>
            <a:ext cx="743196" cy="11276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69667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91081</TotalTime>
  <Words>287</Words>
  <Application>Microsoft Office PowerPoint</Application>
  <PresentationFormat>Widescreen</PresentationFormat>
  <Paragraphs>24</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Helvetica Neue</vt:lpstr>
      <vt:lpstr>Montserrat</vt:lpstr>
      <vt:lpstr>Source Sans Pro</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Duncan Hesketh</dc:creator>
  <cp:lastModifiedBy>Duncan Hesketh</cp:lastModifiedBy>
  <cp:revision>62</cp:revision>
  <dcterms:created xsi:type="dcterms:W3CDTF">2023-12-15T21:28:02Z</dcterms:created>
  <dcterms:modified xsi:type="dcterms:W3CDTF">2024-11-19T20:55:35Z</dcterms:modified>
</cp:coreProperties>
</file>