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4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97D304-D946-463D-B909-13D6B4C17FB4}" type="datetimeFigureOut">
              <a:rPr lang="en-US" smtClean="0"/>
              <a:t>7/17/2024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616991-8FAE-452E-A984-0B679B0F6A48}" type="slidenum">
              <a:rPr lang="en-US" smtClean="0"/>
              <a:t>‹#›</a:t>
            </a:fld>
            <a:endParaRPr lang="en-US"/>
          </a:p>
        </p:txBody>
      </p:sp>
    </p:spTree>
    <p:extLst>
      <p:ext uri="{BB962C8B-B14F-4D97-AF65-F5344CB8AC3E}">
        <p14:creationId xmlns:p14="http://schemas.microsoft.com/office/powerpoint/2010/main" val="255724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1849803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F1E1B-5CF4-BA66-B6C3-8035F524B4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7AE17CA-1F80-782A-A543-5382700D99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05AADB-0467-0A4E-1FA6-5ED053115F4D}"/>
              </a:ext>
            </a:extLst>
          </p:cNvPr>
          <p:cNvSpPr>
            <a:spLocks noGrp="1"/>
          </p:cNvSpPr>
          <p:nvPr>
            <p:ph type="dt" sz="half" idx="10"/>
          </p:nvPr>
        </p:nvSpPr>
        <p:spPr/>
        <p:txBody>
          <a:bodyPr/>
          <a:lstStyle/>
          <a:p>
            <a:fld id="{8804C9FB-471E-4F2A-91F1-B2D4D078294E}" type="datetimeFigureOut">
              <a:rPr lang="en-US" smtClean="0"/>
              <a:t>7/17/2024</a:t>
            </a:fld>
            <a:endParaRPr lang="en-US"/>
          </a:p>
        </p:txBody>
      </p:sp>
      <p:sp>
        <p:nvSpPr>
          <p:cNvPr id="5" name="Footer Placeholder 4">
            <a:extLst>
              <a:ext uri="{FF2B5EF4-FFF2-40B4-BE49-F238E27FC236}">
                <a16:creationId xmlns:a16="http://schemas.microsoft.com/office/drawing/2014/main" id="{2959218D-54A4-2CB3-7A42-D10E75774E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C73704-0C0F-9457-9B57-388175B7E2D9}"/>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4180347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F159B-5E0F-B2B2-D1DB-E63014D869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4FBD2F-7CBA-D378-3D3C-99D4D5D74A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DCDA33-0B02-D508-0F97-466A271475AF}"/>
              </a:ext>
            </a:extLst>
          </p:cNvPr>
          <p:cNvSpPr>
            <a:spLocks noGrp="1"/>
          </p:cNvSpPr>
          <p:nvPr>
            <p:ph type="dt" sz="half" idx="10"/>
          </p:nvPr>
        </p:nvSpPr>
        <p:spPr/>
        <p:txBody>
          <a:bodyPr/>
          <a:lstStyle/>
          <a:p>
            <a:fld id="{8804C9FB-471E-4F2A-91F1-B2D4D078294E}" type="datetimeFigureOut">
              <a:rPr lang="en-US" smtClean="0"/>
              <a:t>7/17/2024</a:t>
            </a:fld>
            <a:endParaRPr lang="en-US"/>
          </a:p>
        </p:txBody>
      </p:sp>
      <p:sp>
        <p:nvSpPr>
          <p:cNvPr id="5" name="Footer Placeholder 4">
            <a:extLst>
              <a:ext uri="{FF2B5EF4-FFF2-40B4-BE49-F238E27FC236}">
                <a16:creationId xmlns:a16="http://schemas.microsoft.com/office/drawing/2014/main" id="{A0BAA942-0F43-1ACF-7C4A-9ED4BB825C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5DFEEF-A640-9AA2-669D-2F4624EDFB5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845514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AD32C1-6B36-B461-7AE0-9FA3570EFC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D37F07-3C42-FA48-0B04-C09641BD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3DC4DD-1F2A-FB92-6319-3BC7A58F2F43}"/>
              </a:ext>
            </a:extLst>
          </p:cNvPr>
          <p:cNvSpPr>
            <a:spLocks noGrp="1"/>
          </p:cNvSpPr>
          <p:nvPr>
            <p:ph type="dt" sz="half" idx="10"/>
          </p:nvPr>
        </p:nvSpPr>
        <p:spPr/>
        <p:txBody>
          <a:bodyPr/>
          <a:lstStyle/>
          <a:p>
            <a:fld id="{8804C9FB-471E-4F2A-91F1-B2D4D078294E}" type="datetimeFigureOut">
              <a:rPr lang="en-US" smtClean="0"/>
              <a:t>7/17/2024</a:t>
            </a:fld>
            <a:endParaRPr lang="en-US"/>
          </a:p>
        </p:txBody>
      </p:sp>
      <p:sp>
        <p:nvSpPr>
          <p:cNvPr id="5" name="Footer Placeholder 4">
            <a:extLst>
              <a:ext uri="{FF2B5EF4-FFF2-40B4-BE49-F238E27FC236}">
                <a16:creationId xmlns:a16="http://schemas.microsoft.com/office/drawing/2014/main" id="{0A23A954-474B-B25A-23F7-B118AB1344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80CD1C-BC9D-D901-FA30-5CCB2565868F}"/>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2369873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AC617-B90A-2CF9-B08F-1A8672904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6A8105-3229-EA04-7DF5-89E76AC2C4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A50328-B987-9468-FEC7-944AE7C5DB49}"/>
              </a:ext>
            </a:extLst>
          </p:cNvPr>
          <p:cNvSpPr>
            <a:spLocks noGrp="1"/>
          </p:cNvSpPr>
          <p:nvPr>
            <p:ph type="dt" sz="half" idx="10"/>
          </p:nvPr>
        </p:nvSpPr>
        <p:spPr/>
        <p:txBody>
          <a:bodyPr/>
          <a:lstStyle/>
          <a:p>
            <a:fld id="{8804C9FB-471E-4F2A-91F1-B2D4D078294E}" type="datetimeFigureOut">
              <a:rPr lang="en-US" smtClean="0"/>
              <a:t>7/17/2024</a:t>
            </a:fld>
            <a:endParaRPr lang="en-US"/>
          </a:p>
        </p:txBody>
      </p:sp>
      <p:sp>
        <p:nvSpPr>
          <p:cNvPr id="5" name="Footer Placeholder 4">
            <a:extLst>
              <a:ext uri="{FF2B5EF4-FFF2-40B4-BE49-F238E27FC236}">
                <a16:creationId xmlns:a16="http://schemas.microsoft.com/office/drawing/2014/main" id="{0395617E-DD72-0177-2D89-2E626622DC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BD92E7-5E11-18F5-9B46-495ABA1F2C33}"/>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84231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40AD8-BB66-1872-917E-3867B36FDC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7C4948-16EF-229C-293B-BE4EAF0CF6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96140C-7EE9-1D0B-BEBC-93AD8530C7B2}"/>
              </a:ext>
            </a:extLst>
          </p:cNvPr>
          <p:cNvSpPr>
            <a:spLocks noGrp="1"/>
          </p:cNvSpPr>
          <p:nvPr>
            <p:ph type="dt" sz="half" idx="10"/>
          </p:nvPr>
        </p:nvSpPr>
        <p:spPr/>
        <p:txBody>
          <a:bodyPr/>
          <a:lstStyle/>
          <a:p>
            <a:fld id="{8804C9FB-471E-4F2A-91F1-B2D4D078294E}" type="datetimeFigureOut">
              <a:rPr lang="en-US" smtClean="0"/>
              <a:t>7/17/2024</a:t>
            </a:fld>
            <a:endParaRPr lang="en-US"/>
          </a:p>
        </p:txBody>
      </p:sp>
      <p:sp>
        <p:nvSpPr>
          <p:cNvPr id="5" name="Footer Placeholder 4">
            <a:extLst>
              <a:ext uri="{FF2B5EF4-FFF2-40B4-BE49-F238E27FC236}">
                <a16:creationId xmlns:a16="http://schemas.microsoft.com/office/drawing/2014/main" id="{110ABAD1-D59B-4911-D887-33FCC10E9D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1C0CF4-2E06-2B41-4BE5-4FD610165147}"/>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89210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F6AD5-D6AB-B281-38AC-D1FA8EEE15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885B49-74DE-EC2A-6BB3-907D543BDF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14C9A2-1BC3-58AF-A4C6-AE7E1F8760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78072C-4355-C1BD-3FE9-44D9E3ED3410}"/>
              </a:ext>
            </a:extLst>
          </p:cNvPr>
          <p:cNvSpPr>
            <a:spLocks noGrp="1"/>
          </p:cNvSpPr>
          <p:nvPr>
            <p:ph type="dt" sz="half" idx="10"/>
          </p:nvPr>
        </p:nvSpPr>
        <p:spPr/>
        <p:txBody>
          <a:bodyPr/>
          <a:lstStyle/>
          <a:p>
            <a:fld id="{8804C9FB-471E-4F2A-91F1-B2D4D078294E}" type="datetimeFigureOut">
              <a:rPr lang="en-US" smtClean="0"/>
              <a:t>7/17/2024</a:t>
            </a:fld>
            <a:endParaRPr lang="en-US"/>
          </a:p>
        </p:txBody>
      </p:sp>
      <p:sp>
        <p:nvSpPr>
          <p:cNvPr id="6" name="Footer Placeholder 5">
            <a:extLst>
              <a:ext uri="{FF2B5EF4-FFF2-40B4-BE49-F238E27FC236}">
                <a16:creationId xmlns:a16="http://schemas.microsoft.com/office/drawing/2014/main" id="{77F3349E-B6AA-72E0-A2B8-8C26103333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9591B7-F1DD-5E26-8F3B-CF4CC66103CD}"/>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1220775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D0EEB-5527-7173-AD64-81FFE2176C6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101328-6FDD-5E83-C934-10FFC6733D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E5DABD-BAAE-28FE-6D39-0A4DC5F07E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B8AB89-2BB3-0BBC-EFF3-63418E663E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80963C-9992-5D49-6F99-8690A04065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1B7945-1752-9275-5CC1-3BA93BFBDF32}"/>
              </a:ext>
            </a:extLst>
          </p:cNvPr>
          <p:cNvSpPr>
            <a:spLocks noGrp="1"/>
          </p:cNvSpPr>
          <p:nvPr>
            <p:ph type="dt" sz="half" idx="10"/>
          </p:nvPr>
        </p:nvSpPr>
        <p:spPr/>
        <p:txBody>
          <a:bodyPr/>
          <a:lstStyle/>
          <a:p>
            <a:fld id="{8804C9FB-471E-4F2A-91F1-B2D4D078294E}" type="datetimeFigureOut">
              <a:rPr lang="en-US" smtClean="0"/>
              <a:t>7/17/2024</a:t>
            </a:fld>
            <a:endParaRPr lang="en-US"/>
          </a:p>
        </p:txBody>
      </p:sp>
      <p:sp>
        <p:nvSpPr>
          <p:cNvPr id="8" name="Footer Placeholder 7">
            <a:extLst>
              <a:ext uri="{FF2B5EF4-FFF2-40B4-BE49-F238E27FC236}">
                <a16:creationId xmlns:a16="http://schemas.microsoft.com/office/drawing/2014/main" id="{BFBB28CB-B220-735E-2C6E-B22E736C8C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5E8AFE-D24C-C41E-E67C-7737A95E046E}"/>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478682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40C7B-1AA3-AB1D-936F-D487B205EB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C930F4-4C9B-5E21-118A-51BD73FC51DA}"/>
              </a:ext>
            </a:extLst>
          </p:cNvPr>
          <p:cNvSpPr>
            <a:spLocks noGrp="1"/>
          </p:cNvSpPr>
          <p:nvPr>
            <p:ph type="dt" sz="half" idx="10"/>
          </p:nvPr>
        </p:nvSpPr>
        <p:spPr/>
        <p:txBody>
          <a:bodyPr/>
          <a:lstStyle/>
          <a:p>
            <a:fld id="{8804C9FB-471E-4F2A-91F1-B2D4D078294E}" type="datetimeFigureOut">
              <a:rPr lang="en-US" smtClean="0"/>
              <a:t>7/17/2024</a:t>
            </a:fld>
            <a:endParaRPr lang="en-US"/>
          </a:p>
        </p:txBody>
      </p:sp>
      <p:sp>
        <p:nvSpPr>
          <p:cNvPr id="4" name="Footer Placeholder 3">
            <a:extLst>
              <a:ext uri="{FF2B5EF4-FFF2-40B4-BE49-F238E27FC236}">
                <a16:creationId xmlns:a16="http://schemas.microsoft.com/office/drawing/2014/main" id="{A43E07DD-A4C4-12D7-ADE6-4110F72AB0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626FA9-5E72-7EFC-B966-0E48C95A375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9587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BF6ECC-C202-82F5-C672-75E55796BE82}"/>
              </a:ext>
            </a:extLst>
          </p:cNvPr>
          <p:cNvSpPr>
            <a:spLocks noGrp="1"/>
          </p:cNvSpPr>
          <p:nvPr>
            <p:ph type="dt" sz="half" idx="10"/>
          </p:nvPr>
        </p:nvSpPr>
        <p:spPr/>
        <p:txBody>
          <a:bodyPr/>
          <a:lstStyle/>
          <a:p>
            <a:fld id="{8804C9FB-471E-4F2A-91F1-B2D4D078294E}" type="datetimeFigureOut">
              <a:rPr lang="en-US" smtClean="0"/>
              <a:t>7/17/2024</a:t>
            </a:fld>
            <a:endParaRPr lang="en-US"/>
          </a:p>
        </p:txBody>
      </p:sp>
      <p:sp>
        <p:nvSpPr>
          <p:cNvPr id="3" name="Footer Placeholder 2">
            <a:extLst>
              <a:ext uri="{FF2B5EF4-FFF2-40B4-BE49-F238E27FC236}">
                <a16:creationId xmlns:a16="http://schemas.microsoft.com/office/drawing/2014/main" id="{DEE08921-1C93-534A-C67A-397C5A1BA47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F0D750-680B-F7CF-49DD-A141EA372236}"/>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79161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AD8FE-AF6D-1EE8-C772-546A3718DD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9B60B7-F28B-B623-107D-854004F81E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824E79-530C-311A-8122-24378D7E3A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159C17-6887-D81C-7C7B-3ED91849A713}"/>
              </a:ext>
            </a:extLst>
          </p:cNvPr>
          <p:cNvSpPr>
            <a:spLocks noGrp="1"/>
          </p:cNvSpPr>
          <p:nvPr>
            <p:ph type="dt" sz="half" idx="10"/>
          </p:nvPr>
        </p:nvSpPr>
        <p:spPr/>
        <p:txBody>
          <a:bodyPr/>
          <a:lstStyle/>
          <a:p>
            <a:fld id="{8804C9FB-471E-4F2A-91F1-B2D4D078294E}" type="datetimeFigureOut">
              <a:rPr lang="en-US" smtClean="0"/>
              <a:t>7/17/2024</a:t>
            </a:fld>
            <a:endParaRPr lang="en-US"/>
          </a:p>
        </p:txBody>
      </p:sp>
      <p:sp>
        <p:nvSpPr>
          <p:cNvPr id="6" name="Footer Placeholder 5">
            <a:extLst>
              <a:ext uri="{FF2B5EF4-FFF2-40B4-BE49-F238E27FC236}">
                <a16:creationId xmlns:a16="http://schemas.microsoft.com/office/drawing/2014/main" id="{436AD52D-2C75-D8E8-703E-28C8E61175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BBD8A4-4069-5A05-202D-D788EE6EDBCA}"/>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197475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62415-719D-E93E-E15A-5C9C11FB8F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D85EB8-C274-D90F-FD6F-50565A8A9F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AF0D88-1310-5DB7-2A5C-A5105A3105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315A3E-6085-5C88-28B4-38C942CDDC65}"/>
              </a:ext>
            </a:extLst>
          </p:cNvPr>
          <p:cNvSpPr>
            <a:spLocks noGrp="1"/>
          </p:cNvSpPr>
          <p:nvPr>
            <p:ph type="dt" sz="half" idx="10"/>
          </p:nvPr>
        </p:nvSpPr>
        <p:spPr/>
        <p:txBody>
          <a:bodyPr/>
          <a:lstStyle/>
          <a:p>
            <a:fld id="{8804C9FB-471E-4F2A-91F1-B2D4D078294E}" type="datetimeFigureOut">
              <a:rPr lang="en-US" smtClean="0"/>
              <a:t>7/17/2024</a:t>
            </a:fld>
            <a:endParaRPr lang="en-US"/>
          </a:p>
        </p:txBody>
      </p:sp>
      <p:sp>
        <p:nvSpPr>
          <p:cNvPr id="6" name="Footer Placeholder 5">
            <a:extLst>
              <a:ext uri="{FF2B5EF4-FFF2-40B4-BE49-F238E27FC236}">
                <a16:creationId xmlns:a16="http://schemas.microsoft.com/office/drawing/2014/main" id="{140A3951-394F-701F-A832-37536AD47B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D1E600-7C28-2870-AB3B-C29DB0143FC4}"/>
              </a:ext>
            </a:extLst>
          </p:cNvPr>
          <p:cNvSpPr>
            <a:spLocks noGrp="1"/>
          </p:cNvSpPr>
          <p:nvPr>
            <p:ph type="sldNum" sz="quarter" idx="12"/>
          </p:nvPr>
        </p:nvSpPr>
        <p:spPr/>
        <p:txBody>
          <a:bodyPr/>
          <a:lstStyle/>
          <a:p>
            <a:fld id="{574526BE-633F-4883-AB1D-0B0EEF44CC1A}" type="slidenum">
              <a:rPr lang="en-US" smtClean="0"/>
              <a:t>‹#›</a:t>
            </a:fld>
            <a:endParaRPr lang="en-US"/>
          </a:p>
        </p:txBody>
      </p:sp>
    </p:spTree>
    <p:extLst>
      <p:ext uri="{BB962C8B-B14F-4D97-AF65-F5344CB8AC3E}">
        <p14:creationId xmlns:p14="http://schemas.microsoft.com/office/powerpoint/2010/main" val="300527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A4ACB9-A9A9-80DF-3005-4CB278A672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A0C1B2-9541-36E2-C037-372AF9DC0F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824ED2-6DB8-200E-4876-A03F0FBF33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4C9FB-471E-4F2A-91F1-B2D4D078294E}" type="datetimeFigureOut">
              <a:rPr lang="en-US" smtClean="0"/>
              <a:t>7/17/2024</a:t>
            </a:fld>
            <a:endParaRPr lang="en-US"/>
          </a:p>
        </p:txBody>
      </p:sp>
      <p:sp>
        <p:nvSpPr>
          <p:cNvPr id="5" name="Footer Placeholder 4">
            <a:extLst>
              <a:ext uri="{FF2B5EF4-FFF2-40B4-BE49-F238E27FC236}">
                <a16:creationId xmlns:a16="http://schemas.microsoft.com/office/drawing/2014/main" id="{397B5887-ECA4-5BC6-213C-52E0D19CFC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D49260D-9D12-20C0-0DE9-F0C7D8132D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4526BE-633F-4883-AB1D-0B0EEF44CC1A}" type="slidenum">
              <a:rPr lang="en-US" smtClean="0"/>
              <a:t>‹#›</a:t>
            </a:fld>
            <a:endParaRPr lang="en-US"/>
          </a:p>
        </p:txBody>
      </p:sp>
    </p:spTree>
    <p:extLst>
      <p:ext uri="{BB962C8B-B14F-4D97-AF65-F5344CB8AC3E}">
        <p14:creationId xmlns:p14="http://schemas.microsoft.com/office/powerpoint/2010/main" val="2935664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youtube.com/watch?v=_TZ1GaT4o3A" TargetMode="External"/><Relationship Id="rId4" Type="http://schemas.openxmlformats.org/officeDocument/2006/relationships/hyperlink" Target="https://www.youtube.com/watch?v=UplSnxDZsD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a:extLst>
              <a:ext uri="{FF2B5EF4-FFF2-40B4-BE49-F238E27FC236}">
                <a16:creationId xmlns:a16="http://schemas.microsoft.com/office/drawing/2014/main" id="{93035001-A0D7-7787-99EB-BADDB154951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383" t="3265" r="22700" b="8395"/>
          <a:stretch/>
        </p:blipFill>
        <p:spPr bwMode="auto">
          <a:xfrm>
            <a:off x="1078303" y="422278"/>
            <a:ext cx="2809605" cy="2828433"/>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solidFill>
                  <a:schemeClr val="tx1"/>
                </a:solidFill>
                <a:latin typeface="Montserrat" panose="02000505000000020004" pitchFamily="2" charset="0"/>
              </a:rPr>
              <a:pPr/>
              <a:t>1</a:t>
            </a:fld>
            <a:endParaRPr lang="en-US">
              <a:solidFill>
                <a:schemeClr val="tx1"/>
              </a:solidFill>
              <a:latin typeface="Montserrat" panose="02000505000000020004" pitchFamily="2" charset="0"/>
            </a:endParaRPr>
          </a:p>
        </p:txBody>
      </p:sp>
      <p:sp>
        <p:nvSpPr>
          <p:cNvPr id="62" name="TextBox 61">
            <a:extLst>
              <a:ext uri="{FF2B5EF4-FFF2-40B4-BE49-F238E27FC236}">
                <a16:creationId xmlns:a16="http://schemas.microsoft.com/office/drawing/2014/main" id="{40D2AC0E-8BFB-401F-9FD6-A4E562C4778D}"/>
              </a:ext>
            </a:extLst>
          </p:cNvPr>
          <p:cNvSpPr txBox="1"/>
          <p:nvPr/>
        </p:nvSpPr>
        <p:spPr>
          <a:xfrm>
            <a:off x="85825" y="5045775"/>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a:spLocks/>
          </p:cNvSpPr>
          <p:nvPr/>
        </p:nvSpPr>
        <p:spPr>
          <a:xfrm>
            <a:off x="4794364" y="424537"/>
            <a:ext cx="7059584" cy="4708981"/>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0000500000000000000" pitchFamily="50" charset="0"/>
                <a:hlinkClick r:id="rId4">
                  <a:extLst>
                    <a:ext uri="{A12FA001-AC4F-418D-AE19-62706E023703}">
                      <ahyp:hlinkClr xmlns:ahyp="http://schemas.microsoft.com/office/drawing/2018/hyperlinkcolor" val="tx"/>
                    </a:ext>
                  </a:extLst>
                </a:hlinkClick>
              </a:rPr>
              <a:t>Watch Snoop Dogg: In Conversation with Larry Jackson</a:t>
            </a:r>
            <a:endParaRPr lang="en-US" sz="1200" b="1" dirty="0">
              <a:solidFill>
                <a:srgbClr val="00B0F0"/>
              </a:solidFill>
              <a:latin typeface="Montserrat" panose="00000500000000000000" pitchFamily="50" charset="0"/>
            </a:endParaRPr>
          </a:p>
          <a:p>
            <a:pPr algn="just">
              <a:buClr>
                <a:srgbClr val="28A6DF"/>
              </a:buClr>
              <a:buSzPct val="120000"/>
            </a:pPr>
            <a:endParaRPr lang="en-US" sz="1200" b="1" dirty="0">
              <a:solidFill>
                <a:srgbClr val="00B0F0"/>
              </a:solidFill>
              <a:latin typeface="Montserrat" panose="00000500000000000000" pitchFamily="50" charset="0"/>
            </a:endParaRPr>
          </a:p>
          <a:p>
            <a:pPr algn="just">
              <a:buClr>
                <a:srgbClr val="28A6DF"/>
              </a:buClr>
              <a:buSzPct val="120000"/>
            </a:pPr>
            <a:r>
              <a:rPr lang="en-US" sz="1200" b="1" dirty="0">
                <a:solidFill>
                  <a:srgbClr val="00B0F0"/>
                </a:solidFill>
                <a:latin typeface="Montserrat" panose="00000500000000000000" pitchFamily="50" charset="0"/>
                <a:hlinkClick r:id="rId5">
                  <a:extLst>
                    <a:ext uri="{A12FA001-AC4F-418D-AE19-62706E023703}">
                      <ahyp:hlinkClr xmlns:ahyp="http://schemas.microsoft.com/office/drawing/2018/hyperlinkcolor" val="tx"/>
                    </a:ext>
                  </a:extLst>
                </a:hlinkClick>
              </a:rPr>
              <a:t>Watch Snoop Dogg: Interview with The Pivot Podcast</a:t>
            </a:r>
            <a:endParaRPr lang="en-US" sz="1200" b="1" dirty="0">
              <a:solidFill>
                <a:srgbClr val="00B0F0"/>
              </a:solidFill>
              <a:latin typeface="Montserrat" panose="00000500000000000000" pitchFamily="50" charset="0"/>
            </a:endParaRPr>
          </a:p>
          <a:p>
            <a:pPr algn="just">
              <a:buClr>
                <a:srgbClr val="28A6DF"/>
              </a:buClr>
              <a:buSzPct val="120000"/>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Entertainment icon with more than 20 years in the business, he continues to pave the way in the music industry, serving as a mentor to many new and established artists</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Stands at the forefront of popular culture with award-winning and multi-platinum albums and songs, critically acclaimed films and television shows, lifestyle products, philanthropic efforts, and digital ventures</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Acquired the music label Death Row Records, the label which launched his career, and is working to transform it into the first music label fully integrated into the Metaverse through the use of NFTs and virtual reality</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Best known as an MC in the West Coast hip hop scene, and for being one of Dr. Dre’s most notable protégés whose debut album, Doggystyle, went quadruple platinum</a:t>
            </a:r>
          </a:p>
          <a:p>
            <a:pPr algn="just">
              <a:buClr>
                <a:srgbClr val="28A6DF"/>
              </a:buClr>
              <a:buSzPct val="120000"/>
            </a:pPr>
            <a:endParaRPr lang="en-US" sz="1200" b="1" dirty="0">
              <a:latin typeface="Montserrat" panose="00000500000000000000" pitchFamily="50" charset="0"/>
            </a:endParaRPr>
          </a:p>
          <a:p>
            <a:pPr algn="just">
              <a:buClr>
                <a:srgbClr val="28A6DF"/>
              </a:buClr>
              <a:buSzPct val="120000"/>
            </a:pPr>
            <a:r>
              <a:rPr lang="en-US" sz="1200" b="1" dirty="0">
                <a:latin typeface="Montserrat" panose="00000500000000000000" pitchFamily="50" charset="0"/>
              </a:rPr>
              <a:t>Key Takeaways:</a:t>
            </a: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50" charset="0"/>
              </a:rPr>
              <a:t>Describes his younger years growing up in gangs and getting into trouble with the law to using music as his outlet also detailing his experiences in the music industry, the successes and setbacks and the perseverance it takes to thrive</a:t>
            </a:r>
            <a:endParaRPr lang="en-US" sz="1200" b="0" i="0" dirty="0">
              <a:effectLst/>
              <a:latin typeface="Source Sans Pro" panose="020B0503030403020204" pitchFamily="34" charset="0"/>
            </a:endParaRPr>
          </a:p>
          <a:p>
            <a:pPr algn="just">
              <a:buClr>
                <a:srgbClr val="28A6DF"/>
              </a:buClr>
              <a:buSzPct val="120000"/>
            </a:pPr>
            <a:endParaRPr lang="en-US" sz="1200" dirty="0">
              <a:latin typeface="Montserrat" panose="00000500000000000000" pitchFamily="50" charset="0"/>
            </a:endParaRPr>
          </a:p>
          <a:p>
            <a:pPr algn="just">
              <a:buClr>
                <a:srgbClr val="28A6DF"/>
              </a:buClr>
              <a:buSzPct val="120000"/>
            </a:pPr>
            <a:r>
              <a:rPr lang="en-US" sz="1200" b="1" dirty="0">
                <a:latin typeface="Montserrat" panose="00000500000000000000" pitchFamily="50" charset="0"/>
              </a:rPr>
              <a:t>Sample Keynote Topics:</a:t>
            </a: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50" charset="0"/>
              </a:rPr>
              <a:t>Fireside Chat with Snoop Dogg</a:t>
            </a:r>
            <a:endParaRPr lang="en-US" sz="1200" b="0" i="0" dirty="0">
              <a:effectLst/>
              <a:latin typeface="Source Sans Pro" panose="020B0503030403020204" pitchFamily="34" charset="0"/>
            </a:endParaRPr>
          </a:p>
        </p:txBody>
      </p:sp>
      <p:grpSp>
        <p:nvGrpSpPr>
          <p:cNvPr id="11" name="Group 10">
            <a:extLst>
              <a:ext uri="{FF2B5EF4-FFF2-40B4-BE49-F238E27FC236}">
                <a16:creationId xmlns:a16="http://schemas.microsoft.com/office/drawing/2014/main" id="{0267E7FC-6AAE-4893-B49A-6C67D72D92B4}"/>
              </a:ext>
            </a:extLst>
          </p:cNvPr>
          <p:cNvGrpSpPr/>
          <p:nvPr/>
        </p:nvGrpSpPr>
        <p:grpSpPr>
          <a:xfrm>
            <a:off x="269895" y="3190934"/>
            <a:ext cx="4479040" cy="2037379"/>
            <a:chOff x="370049" y="3215479"/>
            <a:chExt cx="4479040" cy="2037379"/>
          </a:xfrm>
        </p:grpSpPr>
        <p:sp>
          <p:nvSpPr>
            <p:cNvPr id="12" name="Title 1">
              <a:extLst>
                <a:ext uri="{FF2B5EF4-FFF2-40B4-BE49-F238E27FC236}">
                  <a16:creationId xmlns:a16="http://schemas.microsoft.com/office/drawing/2014/main" id="{81E9C843-D5FA-457E-B926-84EBA9EEFF56}"/>
                </a:ext>
              </a:extLst>
            </p:cNvPr>
            <p:cNvSpPr txBox="1">
              <a:spLocks/>
            </p:cNvSpPr>
            <p:nvPr/>
          </p:nvSpPr>
          <p:spPr>
            <a:xfrm>
              <a:off x="370049" y="3215479"/>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solidFill>
                    <a:schemeClr val="tx1"/>
                  </a:solidFill>
                  <a:latin typeface="LEMON MILK" panose="00000500000000000000" pitchFamily="50" charset="0"/>
                </a:rPr>
                <a:t>SNOOP DOGG</a:t>
              </a:r>
            </a:p>
            <a:p>
              <a:pPr algn="ctr"/>
              <a:r>
                <a:rPr lang="en-US" sz="1600" dirty="0">
                  <a:solidFill>
                    <a:schemeClr val="tx1"/>
                  </a:solidFill>
                  <a:latin typeface="Montserrat" panose="02000505000000020004" pitchFamily="2" charset="0"/>
                </a:rPr>
                <a:t>World-Renowned Rapper, </a:t>
              </a:r>
            </a:p>
            <a:p>
              <a:pPr algn="ctr"/>
              <a:r>
                <a:rPr lang="en-US" sz="1600" dirty="0">
                  <a:solidFill>
                    <a:schemeClr val="tx1"/>
                  </a:solidFill>
                  <a:latin typeface="Montserrat" panose="02000505000000020004" pitchFamily="2" charset="0"/>
                </a:rPr>
                <a:t>Entertainment Icon</a:t>
              </a:r>
              <a:endParaRPr lang="en-US" dirty="0">
                <a:solidFill>
                  <a:schemeClr val="tx1"/>
                </a:solidFill>
                <a:latin typeface="Montserrat" panose="02000505000000020004" pitchFamily="2" charset="0"/>
              </a:endParaRPr>
            </a:p>
          </p:txBody>
        </p:sp>
        <p:sp>
          <p:nvSpPr>
            <p:cNvPr id="13" name="Rectangle: Rounded Corners 12">
              <a:extLst>
                <a:ext uri="{FF2B5EF4-FFF2-40B4-BE49-F238E27FC236}">
                  <a16:creationId xmlns:a16="http://schemas.microsoft.com/office/drawing/2014/main" id="{5818E3ED-FBB4-4F0A-9B4F-EB0091C7D36C}"/>
                </a:ext>
              </a:extLst>
            </p:cNvPr>
            <p:cNvSpPr/>
            <p:nvPr/>
          </p:nvSpPr>
          <p:spPr>
            <a:xfrm>
              <a:off x="1623368" y="4378475"/>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Fee: $Pending</a:t>
              </a:r>
            </a:p>
          </p:txBody>
        </p:sp>
        <p:sp>
          <p:nvSpPr>
            <p:cNvPr id="17" name="TextBox 18">
              <a:extLst>
                <a:ext uri="{FF2B5EF4-FFF2-40B4-BE49-F238E27FC236}">
                  <a16:creationId xmlns:a16="http://schemas.microsoft.com/office/drawing/2014/main" id="{1C05B2D8-427C-4F4B-BFCA-85337D48C867}"/>
                </a:ext>
              </a:extLst>
            </p:cNvPr>
            <p:cNvSpPr txBox="1"/>
            <p:nvPr/>
          </p:nvSpPr>
          <p:spPr>
            <a:xfrm>
              <a:off x="860375" y="4745027"/>
              <a:ext cx="3606401" cy="507831"/>
            </a:xfrm>
            <a:prstGeom prst="rect">
              <a:avLst/>
            </a:prstGeom>
            <a:noFill/>
          </p:spPr>
          <p:txBody>
            <a:bodyPr wrap="square" rtlCol="0">
              <a:sp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00" dirty="0">
                  <a:latin typeface="Montserrat" panose="00000500000000000000" pitchFamily="50" charset="0"/>
                </a:rPr>
                <a:t>*</a:t>
              </a:r>
              <a:r>
                <a:rPr lang="en-US" sz="900" i="1" dirty="0">
                  <a:latin typeface="Montserrat" panose="00000500000000000000" pitchFamily="50" charset="0"/>
                </a:rPr>
                <a:t>Client is responsible for first class, round-trip airfare, ground transportation, hotel accommodations and incidentals for up to two nights for 3 people</a:t>
              </a:r>
            </a:p>
          </p:txBody>
        </p:sp>
      </p:gr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70049" y="4263650"/>
            <a:ext cx="422611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62955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17578</TotalTime>
  <Words>245</Words>
  <Application>Microsoft Office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LEMON MILK</vt:lpstr>
      <vt:lpstr>Montserrat</vt:lpstr>
      <vt:lpstr>Source Sans Pro</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8</cp:revision>
  <dcterms:created xsi:type="dcterms:W3CDTF">2022-07-20T04:49:40Z</dcterms:created>
  <dcterms:modified xsi:type="dcterms:W3CDTF">2024-07-29T23:03:35Z</dcterms:modified>
</cp:coreProperties>
</file>