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50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122" d="100"/>
          <a:sy n="122" d="100"/>
        </p:scale>
        <p:origin x="11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8B842E-6ED7-7743-AB72-A4E46F454A73}" type="datetimeFigureOut">
              <a:rPr lang="en-US" smtClean="0"/>
              <a:t>6/11/2024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763E7A-82C5-534C-B357-8D229C164109}" type="slidenum">
              <a:rPr lang="en-US" smtClean="0"/>
              <a:t>‹#›</a:t>
            </a:fld>
            <a:endParaRPr lang="en-US"/>
          </a:p>
        </p:txBody>
      </p:sp>
    </p:spTree>
    <p:extLst>
      <p:ext uri="{BB962C8B-B14F-4D97-AF65-F5344CB8AC3E}">
        <p14:creationId xmlns:p14="http://schemas.microsoft.com/office/powerpoint/2010/main" val="2187186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60854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C3142-BBD1-BC1B-FBD5-0986CF1F77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BEB35F-6062-4039-6570-E6BAF088C4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5FC138-2B8A-816B-D657-DDA326D1B2AA}"/>
              </a:ext>
            </a:extLst>
          </p:cNvPr>
          <p:cNvSpPr>
            <a:spLocks noGrp="1"/>
          </p:cNvSpPr>
          <p:nvPr>
            <p:ph type="dt" sz="half" idx="10"/>
          </p:nvPr>
        </p:nvSpPr>
        <p:spPr/>
        <p:txBody>
          <a:bodyPr/>
          <a:lstStyle/>
          <a:p>
            <a:fld id="{04481063-1F93-7C4E-8D10-117B45D12DCE}" type="datetimeFigureOut">
              <a:rPr lang="en-US" smtClean="0"/>
              <a:t>6/11/2024</a:t>
            </a:fld>
            <a:endParaRPr lang="en-US"/>
          </a:p>
        </p:txBody>
      </p:sp>
      <p:sp>
        <p:nvSpPr>
          <p:cNvPr id="5" name="Footer Placeholder 4">
            <a:extLst>
              <a:ext uri="{FF2B5EF4-FFF2-40B4-BE49-F238E27FC236}">
                <a16:creationId xmlns:a16="http://schemas.microsoft.com/office/drawing/2014/main" id="{CB02C2D9-2216-791E-EACD-F6C01C8C9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F6D4F6-4B5D-99F1-E12D-65ECAB4FDD8A}"/>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262837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3EE29-C1C1-EE2D-345D-36EACB6DD9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18C8B9-FEA9-B977-6DD2-1D31DEE7C7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B6144-7D9B-6C41-1AA5-33CA14624985}"/>
              </a:ext>
            </a:extLst>
          </p:cNvPr>
          <p:cNvSpPr>
            <a:spLocks noGrp="1"/>
          </p:cNvSpPr>
          <p:nvPr>
            <p:ph type="dt" sz="half" idx="10"/>
          </p:nvPr>
        </p:nvSpPr>
        <p:spPr/>
        <p:txBody>
          <a:bodyPr/>
          <a:lstStyle/>
          <a:p>
            <a:fld id="{04481063-1F93-7C4E-8D10-117B45D12DCE}" type="datetimeFigureOut">
              <a:rPr lang="en-US" smtClean="0"/>
              <a:t>6/11/2024</a:t>
            </a:fld>
            <a:endParaRPr lang="en-US"/>
          </a:p>
        </p:txBody>
      </p:sp>
      <p:sp>
        <p:nvSpPr>
          <p:cNvPr id="5" name="Footer Placeholder 4">
            <a:extLst>
              <a:ext uri="{FF2B5EF4-FFF2-40B4-BE49-F238E27FC236}">
                <a16:creationId xmlns:a16="http://schemas.microsoft.com/office/drawing/2014/main" id="{BBC458E3-13CE-B3E8-97BB-62910F09CF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5CB09F-EBC3-4378-0F95-4E535ABDC2AE}"/>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964946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10B7D0-0247-7131-DDE0-56223982A7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77F876-9BDF-A856-B968-6E3FFF4B5F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2C5DC2-42D2-2223-D3D7-F812707EBE52}"/>
              </a:ext>
            </a:extLst>
          </p:cNvPr>
          <p:cNvSpPr>
            <a:spLocks noGrp="1"/>
          </p:cNvSpPr>
          <p:nvPr>
            <p:ph type="dt" sz="half" idx="10"/>
          </p:nvPr>
        </p:nvSpPr>
        <p:spPr/>
        <p:txBody>
          <a:bodyPr/>
          <a:lstStyle/>
          <a:p>
            <a:fld id="{04481063-1F93-7C4E-8D10-117B45D12DCE}" type="datetimeFigureOut">
              <a:rPr lang="en-US" smtClean="0"/>
              <a:t>6/11/2024</a:t>
            </a:fld>
            <a:endParaRPr lang="en-US"/>
          </a:p>
        </p:txBody>
      </p:sp>
      <p:sp>
        <p:nvSpPr>
          <p:cNvPr id="5" name="Footer Placeholder 4">
            <a:extLst>
              <a:ext uri="{FF2B5EF4-FFF2-40B4-BE49-F238E27FC236}">
                <a16:creationId xmlns:a16="http://schemas.microsoft.com/office/drawing/2014/main" id="{9C5D1990-FC6E-E7A8-F7CB-C7E9A327CE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0983A0-ED7B-3AEA-1FC9-1D6DBA922018}"/>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784660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EAA73-0DD0-DA77-DD9F-D55A52C657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039AA6-16AD-D2F1-9DA5-815C419181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E834B5-FB05-3E67-C319-4A81593B0B16}"/>
              </a:ext>
            </a:extLst>
          </p:cNvPr>
          <p:cNvSpPr>
            <a:spLocks noGrp="1"/>
          </p:cNvSpPr>
          <p:nvPr>
            <p:ph type="dt" sz="half" idx="10"/>
          </p:nvPr>
        </p:nvSpPr>
        <p:spPr/>
        <p:txBody>
          <a:bodyPr/>
          <a:lstStyle/>
          <a:p>
            <a:fld id="{04481063-1F93-7C4E-8D10-117B45D12DCE}" type="datetimeFigureOut">
              <a:rPr lang="en-US" smtClean="0"/>
              <a:t>6/11/2024</a:t>
            </a:fld>
            <a:endParaRPr lang="en-US"/>
          </a:p>
        </p:txBody>
      </p:sp>
      <p:sp>
        <p:nvSpPr>
          <p:cNvPr id="5" name="Footer Placeholder 4">
            <a:extLst>
              <a:ext uri="{FF2B5EF4-FFF2-40B4-BE49-F238E27FC236}">
                <a16:creationId xmlns:a16="http://schemas.microsoft.com/office/drawing/2014/main" id="{D4E125E3-B71D-4EE0-DFFB-BF40B81847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DA42F2-3348-42F5-3EF5-D841F59086C9}"/>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306778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767AC-6558-EDDB-3D9A-C2DFA1540E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C64D89-B9C5-CCEF-D0C0-83AE60D031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07D197-F5BF-3418-1334-148695127C5A}"/>
              </a:ext>
            </a:extLst>
          </p:cNvPr>
          <p:cNvSpPr>
            <a:spLocks noGrp="1"/>
          </p:cNvSpPr>
          <p:nvPr>
            <p:ph type="dt" sz="half" idx="10"/>
          </p:nvPr>
        </p:nvSpPr>
        <p:spPr/>
        <p:txBody>
          <a:bodyPr/>
          <a:lstStyle/>
          <a:p>
            <a:fld id="{04481063-1F93-7C4E-8D10-117B45D12DCE}" type="datetimeFigureOut">
              <a:rPr lang="en-US" smtClean="0"/>
              <a:t>6/11/2024</a:t>
            </a:fld>
            <a:endParaRPr lang="en-US"/>
          </a:p>
        </p:txBody>
      </p:sp>
      <p:sp>
        <p:nvSpPr>
          <p:cNvPr id="5" name="Footer Placeholder 4">
            <a:extLst>
              <a:ext uri="{FF2B5EF4-FFF2-40B4-BE49-F238E27FC236}">
                <a16:creationId xmlns:a16="http://schemas.microsoft.com/office/drawing/2014/main" id="{5E8D351F-176C-71E2-A33C-3781F21EB4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EA931F-3C9D-0C53-B824-ABB9DDA1565B}"/>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153294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13B86-B909-C0DD-B9DF-98F875F973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54E63C-AD92-8AEA-CEA0-070204134C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04BEFC-ACFF-FE47-CA09-178CED6FB0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017C73-71B1-6EDD-C678-037BC7CC043F}"/>
              </a:ext>
            </a:extLst>
          </p:cNvPr>
          <p:cNvSpPr>
            <a:spLocks noGrp="1"/>
          </p:cNvSpPr>
          <p:nvPr>
            <p:ph type="dt" sz="half" idx="10"/>
          </p:nvPr>
        </p:nvSpPr>
        <p:spPr/>
        <p:txBody>
          <a:bodyPr/>
          <a:lstStyle/>
          <a:p>
            <a:fld id="{04481063-1F93-7C4E-8D10-117B45D12DCE}" type="datetimeFigureOut">
              <a:rPr lang="en-US" smtClean="0"/>
              <a:t>6/11/2024</a:t>
            </a:fld>
            <a:endParaRPr lang="en-US"/>
          </a:p>
        </p:txBody>
      </p:sp>
      <p:sp>
        <p:nvSpPr>
          <p:cNvPr id="6" name="Footer Placeholder 5">
            <a:extLst>
              <a:ext uri="{FF2B5EF4-FFF2-40B4-BE49-F238E27FC236}">
                <a16:creationId xmlns:a16="http://schemas.microsoft.com/office/drawing/2014/main" id="{41B89591-C3E1-04DA-EF74-88E308F197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57041C-3755-FB97-93AA-AEAF12C02176}"/>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186768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90E39-8D1C-612B-BB60-8A9DED8E57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85C0DC-A5AA-8E37-2E4E-DE6F22522B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BCF49D-3075-356C-8596-D403B436E8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CE5CC0-61C5-485F-736B-F85DD079DD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84416C-310F-445E-DDF4-6791993B35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F48990-2BC1-F416-0626-ADA1167332ED}"/>
              </a:ext>
            </a:extLst>
          </p:cNvPr>
          <p:cNvSpPr>
            <a:spLocks noGrp="1"/>
          </p:cNvSpPr>
          <p:nvPr>
            <p:ph type="dt" sz="half" idx="10"/>
          </p:nvPr>
        </p:nvSpPr>
        <p:spPr/>
        <p:txBody>
          <a:bodyPr/>
          <a:lstStyle/>
          <a:p>
            <a:fld id="{04481063-1F93-7C4E-8D10-117B45D12DCE}" type="datetimeFigureOut">
              <a:rPr lang="en-US" smtClean="0"/>
              <a:t>6/11/2024</a:t>
            </a:fld>
            <a:endParaRPr lang="en-US"/>
          </a:p>
        </p:txBody>
      </p:sp>
      <p:sp>
        <p:nvSpPr>
          <p:cNvPr id="8" name="Footer Placeholder 7">
            <a:extLst>
              <a:ext uri="{FF2B5EF4-FFF2-40B4-BE49-F238E27FC236}">
                <a16:creationId xmlns:a16="http://schemas.microsoft.com/office/drawing/2014/main" id="{E305DC1C-B7C2-F211-5A84-5A044ECCB8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4AE2F1-98C4-5ABE-DB55-1EB6BB35249D}"/>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016091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8CB90-32DE-765C-6D5E-19DF3D45FF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7AF563-7468-49DC-14CD-8992F8F293F4}"/>
              </a:ext>
            </a:extLst>
          </p:cNvPr>
          <p:cNvSpPr>
            <a:spLocks noGrp="1"/>
          </p:cNvSpPr>
          <p:nvPr>
            <p:ph type="dt" sz="half" idx="10"/>
          </p:nvPr>
        </p:nvSpPr>
        <p:spPr/>
        <p:txBody>
          <a:bodyPr/>
          <a:lstStyle/>
          <a:p>
            <a:fld id="{04481063-1F93-7C4E-8D10-117B45D12DCE}" type="datetimeFigureOut">
              <a:rPr lang="en-US" smtClean="0"/>
              <a:t>6/11/2024</a:t>
            </a:fld>
            <a:endParaRPr lang="en-US"/>
          </a:p>
        </p:txBody>
      </p:sp>
      <p:sp>
        <p:nvSpPr>
          <p:cNvPr id="4" name="Footer Placeholder 3">
            <a:extLst>
              <a:ext uri="{FF2B5EF4-FFF2-40B4-BE49-F238E27FC236}">
                <a16:creationId xmlns:a16="http://schemas.microsoft.com/office/drawing/2014/main" id="{3137B3A5-F882-F5FA-F7FA-85BABFDF84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FE941A-9583-7028-FAB8-2D5C55710375}"/>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654926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F33998-1DB0-36CA-4835-D0859FEE6FF4}"/>
              </a:ext>
            </a:extLst>
          </p:cNvPr>
          <p:cNvSpPr>
            <a:spLocks noGrp="1"/>
          </p:cNvSpPr>
          <p:nvPr>
            <p:ph type="dt" sz="half" idx="10"/>
          </p:nvPr>
        </p:nvSpPr>
        <p:spPr/>
        <p:txBody>
          <a:bodyPr/>
          <a:lstStyle/>
          <a:p>
            <a:fld id="{04481063-1F93-7C4E-8D10-117B45D12DCE}" type="datetimeFigureOut">
              <a:rPr lang="en-US" smtClean="0"/>
              <a:t>6/11/2024</a:t>
            </a:fld>
            <a:endParaRPr lang="en-US"/>
          </a:p>
        </p:txBody>
      </p:sp>
      <p:sp>
        <p:nvSpPr>
          <p:cNvPr id="3" name="Footer Placeholder 2">
            <a:extLst>
              <a:ext uri="{FF2B5EF4-FFF2-40B4-BE49-F238E27FC236}">
                <a16:creationId xmlns:a16="http://schemas.microsoft.com/office/drawing/2014/main" id="{C8E59BAC-4165-B1F0-CF5B-560A958859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4879D6-EDAA-4831-733F-1103003F9822}"/>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560298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1C858-D34C-2AB8-AF47-A8E5EEF147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0EC19E-9034-6285-24AD-C2A56470D5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FF8BB6-CCE4-CBFE-F6B5-2819C64F2D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B05E1-7920-DE41-1954-D831DFC4A26E}"/>
              </a:ext>
            </a:extLst>
          </p:cNvPr>
          <p:cNvSpPr>
            <a:spLocks noGrp="1"/>
          </p:cNvSpPr>
          <p:nvPr>
            <p:ph type="dt" sz="half" idx="10"/>
          </p:nvPr>
        </p:nvSpPr>
        <p:spPr/>
        <p:txBody>
          <a:bodyPr/>
          <a:lstStyle/>
          <a:p>
            <a:fld id="{04481063-1F93-7C4E-8D10-117B45D12DCE}" type="datetimeFigureOut">
              <a:rPr lang="en-US" smtClean="0"/>
              <a:t>6/11/2024</a:t>
            </a:fld>
            <a:endParaRPr lang="en-US"/>
          </a:p>
        </p:txBody>
      </p:sp>
      <p:sp>
        <p:nvSpPr>
          <p:cNvPr id="6" name="Footer Placeholder 5">
            <a:extLst>
              <a:ext uri="{FF2B5EF4-FFF2-40B4-BE49-F238E27FC236}">
                <a16:creationId xmlns:a16="http://schemas.microsoft.com/office/drawing/2014/main" id="{8416219B-7038-CE44-656A-053F937ED5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2CF4E5-75F1-B805-D1ED-CD5785F1A10F}"/>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9795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BF7BB-45CA-4514-F4A3-528822B879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C9AB47-4333-AE3E-869C-FBC84E7C7A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E92083-E23B-52CE-21BD-169EAF9FA2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39CD17-CDCC-8D8D-C576-B32488D6E095}"/>
              </a:ext>
            </a:extLst>
          </p:cNvPr>
          <p:cNvSpPr>
            <a:spLocks noGrp="1"/>
          </p:cNvSpPr>
          <p:nvPr>
            <p:ph type="dt" sz="half" idx="10"/>
          </p:nvPr>
        </p:nvSpPr>
        <p:spPr/>
        <p:txBody>
          <a:bodyPr/>
          <a:lstStyle/>
          <a:p>
            <a:fld id="{04481063-1F93-7C4E-8D10-117B45D12DCE}" type="datetimeFigureOut">
              <a:rPr lang="en-US" smtClean="0"/>
              <a:t>6/11/2024</a:t>
            </a:fld>
            <a:endParaRPr lang="en-US"/>
          </a:p>
        </p:txBody>
      </p:sp>
      <p:sp>
        <p:nvSpPr>
          <p:cNvPr id="6" name="Footer Placeholder 5">
            <a:extLst>
              <a:ext uri="{FF2B5EF4-FFF2-40B4-BE49-F238E27FC236}">
                <a16:creationId xmlns:a16="http://schemas.microsoft.com/office/drawing/2014/main" id="{20A6CFAD-6624-B595-741A-93605DBEDB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78AFB8-0730-3E04-C9F5-E1238D816DB3}"/>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945787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624B9-8768-F8D7-BBCF-8EC3141C28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751D86-6C8D-E614-E8F9-B66375F786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D5B54E-4E4F-BCDC-956C-F08504D32D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81063-1F93-7C4E-8D10-117B45D12DCE}" type="datetimeFigureOut">
              <a:rPr lang="en-US" smtClean="0"/>
              <a:t>6/11/2024</a:t>
            </a:fld>
            <a:endParaRPr lang="en-US"/>
          </a:p>
        </p:txBody>
      </p:sp>
      <p:sp>
        <p:nvSpPr>
          <p:cNvPr id="5" name="Footer Placeholder 4">
            <a:extLst>
              <a:ext uri="{FF2B5EF4-FFF2-40B4-BE49-F238E27FC236}">
                <a16:creationId xmlns:a16="http://schemas.microsoft.com/office/drawing/2014/main" id="{02D01D05-4561-206E-308F-3373F23C1F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D07705D-AECB-825F-B8A4-C29508DF66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BACB3B-FB71-3F45-B7C4-87311324B948}" type="slidenum">
              <a:rPr lang="en-US" smtClean="0"/>
              <a:t>‹#›</a:t>
            </a:fld>
            <a:endParaRPr lang="en-US"/>
          </a:p>
        </p:txBody>
      </p:sp>
    </p:spTree>
    <p:extLst>
      <p:ext uri="{BB962C8B-B14F-4D97-AF65-F5344CB8AC3E}">
        <p14:creationId xmlns:p14="http://schemas.microsoft.com/office/powerpoint/2010/main" val="1806449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youtu.be/16gi4veeL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403BC03C-5425-4D1D-89F2-949486934D5D}"/>
              </a:ext>
            </a:extLst>
          </p:cNvPr>
          <p:cNvPicPr>
            <a:picLocks noChangeAspect="1" noChangeArrowheads="1"/>
          </p:cNvPicPr>
          <p:nvPr/>
        </p:nvPicPr>
        <p:blipFill>
          <a:blip r:embed="rId3"/>
          <a:srcRect t="1235" b="1235"/>
          <a:stretch/>
        </p:blipFill>
        <p:spPr bwMode="auto">
          <a:xfrm>
            <a:off x="1230009" y="131008"/>
            <a:ext cx="2801562" cy="2732350"/>
          </a:xfrm>
          <a:prstGeom prst="ellipse">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60BA598E-9998-4697-8480-B444D32C63CE}"/>
              </a:ext>
            </a:extLst>
          </p:cNvPr>
          <p:cNvSpPr txBox="1"/>
          <p:nvPr/>
        </p:nvSpPr>
        <p:spPr>
          <a:xfrm>
            <a:off x="4849089" y="131008"/>
            <a:ext cx="7059584" cy="6155531"/>
          </a:xfrm>
          <a:prstGeom prst="rect">
            <a:avLst/>
          </a:prstGeom>
          <a:noFill/>
        </p:spPr>
        <p:txBody>
          <a:bodyPr wrap="square">
            <a:spAutoFit/>
          </a:bodyPr>
          <a:lstStyle/>
          <a:p>
            <a:pPr>
              <a:buClr>
                <a:srgbClr val="28A6DF"/>
              </a:buClr>
              <a:buSzPct val="120000"/>
            </a:pPr>
            <a:r>
              <a:rPr lang="en-US" sz="1200" b="0" i="0" dirty="0">
                <a:solidFill>
                  <a:srgbClr val="3F3F3F"/>
                </a:solidFill>
                <a:effectLst/>
                <a:latin typeface="Montserrat" panose="00000500000000000000" pitchFamily="2" charset="0"/>
                <a:hlinkClick r:id="rId4"/>
              </a:rPr>
              <a:t>Watch Tom </a:t>
            </a:r>
            <a:r>
              <a:rPr lang="en-US" sz="1200" b="0" i="0" dirty="0" err="1">
                <a:solidFill>
                  <a:srgbClr val="3F3F3F"/>
                </a:solidFill>
                <a:effectLst/>
                <a:latin typeface="Montserrat" panose="00000500000000000000" pitchFamily="2" charset="0"/>
                <a:hlinkClick r:id="rId4"/>
              </a:rPr>
              <a:t>Crean</a:t>
            </a:r>
            <a:r>
              <a:rPr lang="en-US" sz="1200" b="0" i="0" dirty="0">
                <a:solidFill>
                  <a:srgbClr val="3F3F3F"/>
                </a:solidFill>
                <a:effectLst/>
                <a:latin typeface="Montserrat" panose="00000500000000000000" pitchFamily="2" charset="0"/>
                <a:hlinkClick r:id="rId4"/>
              </a:rPr>
              <a:t>: Video Reel</a:t>
            </a:r>
            <a:endParaRPr lang="en-US" sz="1200" b="0" i="0" dirty="0">
              <a:solidFill>
                <a:srgbClr val="3F3F3F"/>
              </a:solidFill>
              <a:effectLst/>
              <a:latin typeface="Montserrat" panose="00000500000000000000" pitchFamily="2" charset="0"/>
            </a:endParaRPr>
          </a:p>
          <a:p>
            <a:pPr>
              <a:buClr>
                <a:srgbClr val="28A6DF"/>
              </a:buClr>
              <a:buSzPct val="120000"/>
            </a:pPr>
            <a:endParaRPr lang="en-US" sz="1200" dirty="0">
              <a:solidFill>
                <a:srgbClr val="3F3F3F"/>
              </a:solidFill>
              <a:latin typeface="Montserrat" panose="00000500000000000000" pitchFamily="2" charset="0"/>
            </a:endParaRPr>
          </a:p>
          <a:p>
            <a:pPr>
              <a:buClr>
                <a:srgbClr val="28A6DF"/>
              </a:buClr>
              <a:buSzPct val="120000"/>
            </a:pPr>
            <a:r>
              <a:rPr lang="en-US" sz="1200" b="0" i="0" dirty="0">
                <a:solidFill>
                  <a:srgbClr val="3F3F3F"/>
                </a:solidFill>
                <a:effectLst/>
                <a:latin typeface="Montserrat" panose="00000500000000000000" pitchFamily="2" charset="0"/>
              </a:rPr>
              <a:t>Watch Tom’s Induction Speech: Hall of Fame</a:t>
            </a:r>
          </a:p>
          <a:p>
            <a:pPr algn="l"/>
            <a:endParaRPr lang="en-US" sz="1200" dirty="0">
              <a:solidFill>
                <a:schemeClr val="tx1">
                  <a:lumMod val="65000"/>
                  <a:lumOff val="35000"/>
                </a:schemeClr>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dirty="0">
                <a:solidFill>
                  <a:schemeClr val="tx1">
                    <a:lumMod val="65000"/>
                    <a:lumOff val="35000"/>
                  </a:schemeClr>
                </a:solidFill>
                <a:latin typeface="Montserrat" panose="00000500000000000000" pitchFamily="2" charset="0"/>
              </a:rPr>
              <a:t>ESPN college basketball analyst Tom </a:t>
            </a:r>
            <a:r>
              <a:rPr lang="en-US" sz="1200" dirty="0" err="1">
                <a:solidFill>
                  <a:schemeClr val="tx1">
                    <a:lumMod val="65000"/>
                    <a:lumOff val="35000"/>
                  </a:schemeClr>
                </a:solidFill>
                <a:latin typeface="Montserrat" panose="00000500000000000000" pitchFamily="2" charset="0"/>
              </a:rPr>
              <a:t>Crean</a:t>
            </a:r>
            <a:r>
              <a:rPr lang="en-US" sz="1200" dirty="0">
                <a:solidFill>
                  <a:schemeClr val="tx1">
                    <a:lumMod val="65000"/>
                    <a:lumOff val="35000"/>
                  </a:schemeClr>
                </a:solidFill>
                <a:latin typeface="Montserrat" panose="00000500000000000000" pitchFamily="2" charset="0"/>
              </a:rPr>
              <a:t> spent 22 seasons as the head men’s basketball coach at Marquette University, Indiana University, and the University of Georgia. </a:t>
            </a:r>
          </a:p>
          <a:p>
            <a:pPr marL="174625" indent="-174625">
              <a:buClr>
                <a:srgbClr val="28A6DF"/>
              </a:buClr>
              <a:buSzPct val="120000"/>
              <a:buFont typeface="Montserrat" panose="00000500000000000000" pitchFamily="50" charset="0"/>
              <a:buChar char="›"/>
            </a:pPr>
            <a:endParaRPr lang="en-US" sz="1200" dirty="0">
              <a:solidFill>
                <a:schemeClr val="tx1">
                  <a:lumMod val="65000"/>
                  <a:lumOff val="35000"/>
                </a:schemeClr>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dirty="0">
                <a:solidFill>
                  <a:schemeClr val="tx1">
                    <a:lumMod val="65000"/>
                    <a:lumOff val="35000"/>
                  </a:schemeClr>
                </a:solidFill>
                <a:latin typeface="Montserrat" panose="00000500000000000000" pitchFamily="2" charset="0"/>
              </a:rPr>
              <a:t>He is recognized for his offensive-minded concepts, winning methods of rebuilding teams and has received countless accolades leading teams to 9 NCAA appearances, 4 Sweet Sixteen’s and a Final Four. ability to rebuild teams.</a:t>
            </a:r>
            <a:br>
              <a:rPr lang="en-US" sz="1200" dirty="0">
                <a:solidFill>
                  <a:schemeClr val="tx1">
                    <a:lumMod val="50000"/>
                    <a:lumOff val="50000"/>
                  </a:schemeClr>
                </a:solidFill>
                <a:latin typeface="Azo Sans Light" panose="020B0403030303020204" pitchFamily="34" charset="77"/>
              </a:rPr>
            </a:br>
            <a:br>
              <a:rPr lang="en-US" sz="1100" dirty="0">
                <a:solidFill>
                  <a:schemeClr val="tx1">
                    <a:lumMod val="50000"/>
                    <a:lumOff val="50000"/>
                  </a:schemeClr>
                </a:solidFill>
                <a:latin typeface="Azo Sans Light" panose="020B0403030303020204" pitchFamily="34" charset="77"/>
              </a:rPr>
            </a:br>
            <a:r>
              <a:rPr lang="en-US" sz="1100" dirty="0">
                <a:solidFill>
                  <a:schemeClr val="tx1">
                    <a:lumMod val="50000"/>
                    <a:lumOff val="50000"/>
                  </a:schemeClr>
                </a:solidFill>
                <a:latin typeface="Azo Sans Light" panose="020B0403030303020204" pitchFamily="34" charset="77"/>
              </a:rPr>
              <a:t> </a:t>
            </a:r>
            <a:endParaRPr lang="en-US" sz="1200" dirty="0">
              <a:solidFill>
                <a:schemeClr val="tx1">
                  <a:lumMod val="65000"/>
                  <a:lumOff val="35000"/>
                </a:schemeClr>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dirty="0">
                <a:solidFill>
                  <a:schemeClr val="tx1">
                    <a:lumMod val="65000"/>
                    <a:lumOff val="35000"/>
                  </a:schemeClr>
                </a:solidFill>
                <a:latin typeface="Montserrat" panose="00000500000000000000" pitchFamily="2" charset="0"/>
              </a:rPr>
              <a:t>Accolades include leading Marquette to the 2003 NCAA Final Four, multiple coach of the year award honors, and regularly leading his teams to national rankings and postseason bids.</a:t>
            </a:r>
          </a:p>
          <a:p>
            <a:pPr marL="174625" indent="-174625">
              <a:buClr>
                <a:srgbClr val="28A6DF"/>
              </a:buClr>
              <a:buSzPct val="120000"/>
              <a:buFont typeface="Montserrat" panose="00000500000000000000" pitchFamily="50" charset="0"/>
              <a:buChar char="›"/>
            </a:pPr>
            <a:endParaRPr lang="en-US" sz="1200" dirty="0">
              <a:solidFill>
                <a:schemeClr val="tx1">
                  <a:lumMod val="65000"/>
                  <a:lumOff val="35000"/>
                </a:schemeClr>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dirty="0">
                <a:solidFill>
                  <a:schemeClr val="tx1">
                    <a:lumMod val="65000"/>
                    <a:lumOff val="35000"/>
                  </a:schemeClr>
                </a:solidFill>
                <a:latin typeface="Montserrat" panose="00000500000000000000" pitchFamily="2" charset="0"/>
              </a:rPr>
              <a:t>Named National Coach of the Year in 2012 by ESPN and voted Big Ten Coach of the Year in 2016, the same season he was a finalist for Naismith National Coach of the Year honors</a:t>
            </a:r>
          </a:p>
          <a:p>
            <a:pPr marL="174625" indent="-174625">
              <a:buClr>
                <a:srgbClr val="28A6DF"/>
              </a:buClr>
              <a:buSzPct val="120000"/>
              <a:buFont typeface="Montserrat" panose="00000500000000000000" pitchFamily="50" charset="0"/>
              <a:buChar char="›"/>
            </a:pPr>
            <a:endParaRPr lang="en-US" sz="1200" dirty="0">
              <a:solidFill>
                <a:schemeClr val="tx1">
                  <a:lumMod val="65000"/>
                  <a:lumOff val="35000"/>
                </a:schemeClr>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dirty="0">
                <a:solidFill>
                  <a:schemeClr val="tx1">
                    <a:lumMod val="65000"/>
                    <a:lumOff val="35000"/>
                  </a:schemeClr>
                </a:solidFill>
                <a:latin typeface="Montserrat" panose="00000500000000000000" pitchFamily="2" charset="0"/>
              </a:rPr>
              <a:t>Guidance of the Indiana program to success from unthinkable depths was regarded as one of the most remarkable rebuilding projects in NCAA basketball history</a:t>
            </a:r>
          </a:p>
          <a:p>
            <a:pPr marL="285750" indent="-285750">
              <a:buFont typeface="Arial" panose="020B0604020202020204" pitchFamily="34" charset="0"/>
              <a:buChar char="•"/>
            </a:pPr>
            <a:endParaRPr lang="en-US" sz="1200" b="1" dirty="0">
              <a:solidFill>
                <a:schemeClr val="tx1">
                  <a:lumMod val="65000"/>
                  <a:lumOff val="35000"/>
                </a:schemeClr>
              </a:solidFill>
              <a:latin typeface="Montserrat" panose="00000500000000000000" pitchFamily="2" charset="0"/>
            </a:endParaRPr>
          </a:p>
          <a:p>
            <a:r>
              <a:rPr lang="en-US" sz="1200" b="1" dirty="0">
                <a:solidFill>
                  <a:schemeClr val="tx1">
                    <a:lumMod val="65000"/>
                    <a:lumOff val="35000"/>
                  </a:schemeClr>
                </a:solidFill>
                <a:latin typeface="Montserrat" panose="00000500000000000000" pitchFamily="2" charset="0"/>
              </a:rPr>
              <a:t>Key Takeaways: </a:t>
            </a:r>
          </a:p>
          <a:p>
            <a:pPr marL="171450" indent="-171450">
              <a:buFont typeface="Arial" panose="020B0604020202020204" pitchFamily="34" charset="0"/>
              <a:buChar char="•"/>
            </a:pPr>
            <a:r>
              <a:rPr lang="en-US" sz="1200" dirty="0">
                <a:solidFill>
                  <a:schemeClr val="tx1">
                    <a:lumMod val="65000"/>
                    <a:lumOff val="35000"/>
                  </a:schemeClr>
                </a:solidFill>
                <a:latin typeface="Montserrat" panose="00000500000000000000" pitchFamily="2" charset="0"/>
              </a:rPr>
              <a:t>Shares strategies and insights for building winning teams from the ground up, tells stories from his decades long coaching career illustrating how to pivot to overcome challenge and methods for claiming and sustaining success</a:t>
            </a:r>
          </a:p>
          <a:p>
            <a:pPr>
              <a:buClr>
                <a:srgbClr val="28A6DF"/>
              </a:buClr>
              <a:buSzPct val="120000"/>
            </a:pPr>
            <a:r>
              <a:rPr lang="en-US" sz="1200" b="1" i="0" dirty="0">
                <a:effectLst/>
                <a:latin typeface="Montserrat" panose="02000505000000020004" pitchFamily="2" charset="0"/>
              </a:rPr>
              <a:t>Keynote Topics:</a:t>
            </a:r>
          </a:p>
          <a:p>
            <a:pPr marL="174625" indent="-174625">
              <a:buClr>
                <a:srgbClr val="28A6DF"/>
              </a:buClr>
              <a:buSzPct val="120000"/>
              <a:buFont typeface="Montserrat" panose="00000500000000000000" pitchFamily="50" charset="0"/>
              <a:buChar char="›"/>
            </a:pPr>
            <a:endParaRPr lang="en-US" sz="1200" dirty="0">
              <a:solidFill>
                <a:srgbClr val="3F3F3F"/>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b="0" i="0" dirty="0">
                <a:solidFill>
                  <a:srgbClr val="1F2124"/>
                </a:solidFill>
                <a:effectLst/>
                <a:latin typeface="Montserrat" panose="00000500000000000000" pitchFamily="2" charset="0"/>
              </a:rPr>
              <a:t>Leadership</a:t>
            </a:r>
          </a:p>
          <a:p>
            <a:pPr marL="174625" indent="-174625">
              <a:buClr>
                <a:srgbClr val="28A6DF"/>
              </a:buClr>
              <a:buSzPct val="120000"/>
              <a:buFont typeface="Montserrat" panose="00000500000000000000" pitchFamily="50" charset="0"/>
              <a:buChar char="›"/>
            </a:pPr>
            <a:r>
              <a:rPr lang="en-US" sz="1200" dirty="0">
                <a:solidFill>
                  <a:srgbClr val="1F2124"/>
                </a:solidFill>
                <a:latin typeface="Montserrat" panose="00000500000000000000" pitchFamily="2" charset="0"/>
              </a:rPr>
              <a:t>Overcome Adversity</a:t>
            </a:r>
          </a:p>
          <a:p>
            <a:pPr marL="174625" indent="-174625">
              <a:buClr>
                <a:srgbClr val="28A6DF"/>
              </a:buClr>
              <a:buSzPct val="120000"/>
              <a:buFont typeface="Montserrat" panose="00000500000000000000" pitchFamily="50" charset="0"/>
              <a:buChar char="›"/>
            </a:pPr>
            <a:r>
              <a:rPr lang="en-US" sz="1200" b="0" i="0" dirty="0">
                <a:solidFill>
                  <a:srgbClr val="1F2124"/>
                </a:solidFill>
                <a:effectLst/>
                <a:latin typeface="Montserrat" panose="00000500000000000000" pitchFamily="2" charset="0"/>
              </a:rPr>
              <a:t>Motivation</a:t>
            </a:r>
          </a:p>
        </p:txBody>
      </p:sp>
      <p:sp>
        <p:nvSpPr>
          <p:cNvPr id="12" name="Title 1">
            <a:extLst>
              <a:ext uri="{FF2B5EF4-FFF2-40B4-BE49-F238E27FC236}">
                <a16:creationId xmlns:a16="http://schemas.microsoft.com/office/drawing/2014/main" id="{81E9C843-D5FA-457E-B926-84EBA9EEFF56}"/>
              </a:ext>
            </a:extLst>
          </p:cNvPr>
          <p:cNvSpPr txBox="1">
            <a:spLocks/>
          </p:cNvSpPr>
          <p:nvPr/>
        </p:nvSpPr>
        <p:spPr>
          <a:xfrm>
            <a:off x="370049" y="2877633"/>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dirty="0">
                <a:solidFill>
                  <a:schemeClr val="tx1"/>
                </a:solidFill>
                <a:latin typeface="Montserrat" panose="00000500000000000000" pitchFamily="2" charset="0"/>
              </a:rPr>
              <a:t>Tom </a:t>
            </a:r>
            <a:r>
              <a:rPr lang="en-US" sz="2800" b="1">
                <a:solidFill>
                  <a:schemeClr val="tx1"/>
                </a:solidFill>
                <a:latin typeface="Montserrat" panose="00000500000000000000" pitchFamily="2" charset="0"/>
              </a:rPr>
              <a:t>Crean</a:t>
            </a:r>
            <a:endParaRPr lang="en-US" sz="2800" b="1" dirty="0">
              <a:solidFill>
                <a:schemeClr val="tx1"/>
              </a:solidFill>
              <a:latin typeface="Montserrat" panose="00000500000000000000" pitchFamily="2" charset="0"/>
            </a:endParaRPr>
          </a:p>
          <a:p>
            <a:pPr algn="ctr"/>
            <a:r>
              <a:rPr lang="en-US" sz="1600" b="1" dirty="0">
                <a:solidFill>
                  <a:schemeClr val="tx1"/>
                </a:solidFill>
                <a:latin typeface="Montserrat" panose="02000505000000020004" pitchFamily="2" charset="0"/>
              </a:rPr>
              <a:t>Basketball Coach &amp; Analyst</a:t>
            </a:r>
            <a:endParaRPr lang="en-US" b="1" dirty="0">
              <a:solidFill>
                <a:schemeClr val="tx1"/>
              </a:solidFill>
              <a:latin typeface="Montserrat" panose="02000505000000020004" pitchFamily="2" charset="0"/>
            </a:endParaRP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3990224"/>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Rounded Corners 12">
            <a:extLst>
              <a:ext uri="{FF2B5EF4-FFF2-40B4-BE49-F238E27FC236}">
                <a16:creationId xmlns:a16="http://schemas.microsoft.com/office/drawing/2014/main" id="{61A87E0F-CB96-43E5-B92F-5473E7A5A751}"/>
              </a:ext>
            </a:extLst>
          </p:cNvPr>
          <p:cNvSpPr/>
          <p:nvPr/>
        </p:nvSpPr>
        <p:spPr>
          <a:xfrm>
            <a:off x="1328615" y="4063637"/>
            <a:ext cx="2244777"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Fee: From $35,000++</a:t>
            </a:r>
          </a:p>
        </p:txBody>
      </p:sp>
      <p:sp>
        <p:nvSpPr>
          <p:cNvPr id="14" name="TextBox 13">
            <a:extLst>
              <a:ext uri="{FF2B5EF4-FFF2-40B4-BE49-F238E27FC236}">
                <a16:creationId xmlns:a16="http://schemas.microsoft.com/office/drawing/2014/main" id="{FFFAB0E8-2434-4582-8828-62BC77267B63}"/>
              </a:ext>
            </a:extLst>
          </p:cNvPr>
          <p:cNvSpPr txBox="1"/>
          <p:nvPr/>
        </p:nvSpPr>
        <p:spPr>
          <a:xfrm>
            <a:off x="757544" y="4493296"/>
            <a:ext cx="3606401" cy="507831"/>
          </a:xfrm>
          <a:prstGeom prst="rect">
            <a:avLst/>
          </a:prstGeom>
          <a:noFill/>
        </p:spPr>
        <p:txBody>
          <a:bodyPr wrap="square" rtlCol="0">
            <a:spAutoFit/>
          </a:bodyPr>
          <a:lstStyle/>
          <a:p>
            <a:pPr algn="ctr"/>
            <a:r>
              <a:rPr lang="en-US" sz="900" i="1" dirty="0">
                <a:latin typeface="Montserrat" panose="00000500000000000000" pitchFamily="50" charset="0"/>
              </a:rPr>
              <a:t>*$3,000 travel buyout, excludes accommodation if required.</a:t>
            </a:r>
          </a:p>
          <a:p>
            <a:pPr algn="ctr"/>
            <a:r>
              <a:rPr lang="en-US" sz="900" i="1" dirty="0">
                <a:latin typeface="Montserrat" panose="00000500000000000000" pitchFamily="50" charset="0"/>
              </a:rPr>
              <a:t>**Travels from Bloomington, IN</a:t>
            </a:r>
          </a:p>
        </p:txBody>
      </p:sp>
    </p:spTree>
    <p:extLst>
      <p:ext uri="{BB962C8B-B14F-4D97-AF65-F5344CB8AC3E}">
        <p14:creationId xmlns:p14="http://schemas.microsoft.com/office/powerpoint/2010/main" val="29041468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31559</TotalTime>
  <Words>248</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Azo Sans Light</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Nichole Beasley</dc:creator>
  <cp:lastModifiedBy>Duncan Hesketh</cp:lastModifiedBy>
  <cp:revision>37</cp:revision>
  <dcterms:created xsi:type="dcterms:W3CDTF">2023-06-13T21:55:48Z</dcterms:created>
  <dcterms:modified xsi:type="dcterms:W3CDTF">2024-06-23T20:53:14Z</dcterms:modified>
</cp:coreProperties>
</file>