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5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AA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AA0F94-4C4E-482B-93B0-93C86F815041}" type="datetimeFigureOut">
              <a:rPr lang="en-US" smtClean="0"/>
              <a:t>4/18/2024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53F389-3EAA-4FBE-B2DB-C84661678FCE}" type="slidenum">
              <a:rPr lang="en-US" smtClean="0"/>
              <a:t>‹#›</a:t>
            </a:fld>
            <a:endParaRPr lang="en-US"/>
          </a:p>
        </p:txBody>
      </p:sp>
    </p:spTree>
    <p:extLst>
      <p:ext uri="{BB962C8B-B14F-4D97-AF65-F5344CB8AC3E}">
        <p14:creationId xmlns:p14="http://schemas.microsoft.com/office/powerpoint/2010/main" val="295325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1649561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1B6B9-3BD8-BDBE-A0D0-FDCCCAD58B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9D5757-50D9-381D-57EA-ECA108085E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698464-AF98-88CC-0A0D-F3EAB427B8E2}"/>
              </a:ext>
            </a:extLst>
          </p:cNvPr>
          <p:cNvSpPr>
            <a:spLocks noGrp="1"/>
          </p:cNvSpPr>
          <p:nvPr>
            <p:ph type="dt" sz="half" idx="10"/>
          </p:nvPr>
        </p:nvSpPr>
        <p:spPr/>
        <p:txBody>
          <a:bodyPr/>
          <a:lstStyle/>
          <a:p>
            <a:fld id="{59291A60-B9CA-426E-B7A1-B68737838F14}" type="datetimeFigureOut">
              <a:rPr lang="en-US" smtClean="0"/>
              <a:t>4/18/2024</a:t>
            </a:fld>
            <a:endParaRPr lang="en-US"/>
          </a:p>
        </p:txBody>
      </p:sp>
      <p:sp>
        <p:nvSpPr>
          <p:cNvPr id="5" name="Footer Placeholder 4">
            <a:extLst>
              <a:ext uri="{FF2B5EF4-FFF2-40B4-BE49-F238E27FC236}">
                <a16:creationId xmlns:a16="http://schemas.microsoft.com/office/drawing/2014/main" id="{FB201C5D-0DB4-BF58-DB97-0690EAF0A0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8D24BD-15B5-5607-A823-14E1CE82FDE9}"/>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12122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983AC-E287-35F7-7985-CF89EE1875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0FFEE4-2F54-FE97-E1DD-67088B38B1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EAB18D-1524-27BB-CD37-B6EAFC815581}"/>
              </a:ext>
            </a:extLst>
          </p:cNvPr>
          <p:cNvSpPr>
            <a:spLocks noGrp="1"/>
          </p:cNvSpPr>
          <p:nvPr>
            <p:ph type="dt" sz="half" idx="10"/>
          </p:nvPr>
        </p:nvSpPr>
        <p:spPr/>
        <p:txBody>
          <a:bodyPr/>
          <a:lstStyle/>
          <a:p>
            <a:fld id="{59291A60-B9CA-426E-B7A1-B68737838F14}" type="datetimeFigureOut">
              <a:rPr lang="en-US" smtClean="0"/>
              <a:t>4/18/2024</a:t>
            </a:fld>
            <a:endParaRPr lang="en-US"/>
          </a:p>
        </p:txBody>
      </p:sp>
      <p:sp>
        <p:nvSpPr>
          <p:cNvPr id="5" name="Footer Placeholder 4">
            <a:extLst>
              <a:ext uri="{FF2B5EF4-FFF2-40B4-BE49-F238E27FC236}">
                <a16:creationId xmlns:a16="http://schemas.microsoft.com/office/drawing/2014/main" id="{60755A7E-5C6F-8393-8001-033325D09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D276CE-F7B7-DD11-0A41-044A540276EE}"/>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530640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5C72EF-F1CF-1145-5107-7A780DB1DE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C57B8F-530D-334B-7C0C-1CB0BDFCDD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B7013F-FF55-EE97-0DEF-265AC6129389}"/>
              </a:ext>
            </a:extLst>
          </p:cNvPr>
          <p:cNvSpPr>
            <a:spLocks noGrp="1"/>
          </p:cNvSpPr>
          <p:nvPr>
            <p:ph type="dt" sz="half" idx="10"/>
          </p:nvPr>
        </p:nvSpPr>
        <p:spPr/>
        <p:txBody>
          <a:bodyPr/>
          <a:lstStyle/>
          <a:p>
            <a:fld id="{59291A60-B9CA-426E-B7A1-B68737838F14}" type="datetimeFigureOut">
              <a:rPr lang="en-US" smtClean="0"/>
              <a:t>4/18/2024</a:t>
            </a:fld>
            <a:endParaRPr lang="en-US"/>
          </a:p>
        </p:txBody>
      </p:sp>
      <p:sp>
        <p:nvSpPr>
          <p:cNvPr id="5" name="Footer Placeholder 4">
            <a:extLst>
              <a:ext uri="{FF2B5EF4-FFF2-40B4-BE49-F238E27FC236}">
                <a16:creationId xmlns:a16="http://schemas.microsoft.com/office/drawing/2014/main" id="{55D2C55C-BDA3-B9E6-1150-CA49D51CBE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A17753-60D8-0C53-CD1C-209FB7D1DE6A}"/>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255024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A38BD-CDD3-A1F7-615F-0A38BA1A1C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78F8D-B79C-8C66-AEE4-1DB183A456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783B-5619-D2B5-1AF6-3C4FA98127AF}"/>
              </a:ext>
            </a:extLst>
          </p:cNvPr>
          <p:cNvSpPr>
            <a:spLocks noGrp="1"/>
          </p:cNvSpPr>
          <p:nvPr>
            <p:ph type="dt" sz="half" idx="10"/>
          </p:nvPr>
        </p:nvSpPr>
        <p:spPr/>
        <p:txBody>
          <a:bodyPr/>
          <a:lstStyle/>
          <a:p>
            <a:fld id="{59291A60-B9CA-426E-B7A1-B68737838F14}" type="datetimeFigureOut">
              <a:rPr lang="en-US" smtClean="0"/>
              <a:t>4/18/2024</a:t>
            </a:fld>
            <a:endParaRPr lang="en-US"/>
          </a:p>
        </p:txBody>
      </p:sp>
      <p:sp>
        <p:nvSpPr>
          <p:cNvPr id="5" name="Footer Placeholder 4">
            <a:extLst>
              <a:ext uri="{FF2B5EF4-FFF2-40B4-BE49-F238E27FC236}">
                <a16:creationId xmlns:a16="http://schemas.microsoft.com/office/drawing/2014/main" id="{DD995098-51F7-8126-8614-DD9FF551D7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20E631-802C-F1EE-2475-655E303CB013}"/>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600584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AD5A2-8234-E3CA-31B4-1903884A9F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53FCD6-3B3E-BE4E-5B81-27E5BC8E70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9EE31D-573A-C30D-7233-8FA7858E37C2}"/>
              </a:ext>
            </a:extLst>
          </p:cNvPr>
          <p:cNvSpPr>
            <a:spLocks noGrp="1"/>
          </p:cNvSpPr>
          <p:nvPr>
            <p:ph type="dt" sz="half" idx="10"/>
          </p:nvPr>
        </p:nvSpPr>
        <p:spPr/>
        <p:txBody>
          <a:bodyPr/>
          <a:lstStyle/>
          <a:p>
            <a:fld id="{59291A60-B9CA-426E-B7A1-B68737838F14}" type="datetimeFigureOut">
              <a:rPr lang="en-US" smtClean="0"/>
              <a:t>4/18/2024</a:t>
            </a:fld>
            <a:endParaRPr lang="en-US"/>
          </a:p>
        </p:txBody>
      </p:sp>
      <p:sp>
        <p:nvSpPr>
          <p:cNvPr id="5" name="Footer Placeholder 4">
            <a:extLst>
              <a:ext uri="{FF2B5EF4-FFF2-40B4-BE49-F238E27FC236}">
                <a16:creationId xmlns:a16="http://schemas.microsoft.com/office/drawing/2014/main" id="{9FC09B96-61F0-6FE4-C0C0-B505C9A380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E12B3A-D991-0FB5-5C82-9D842A8D05D7}"/>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3425504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1559-E32B-03D3-C974-A4198BEC10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68F6E7-6E6D-1C66-317E-2757000A73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B69FE3-F5EC-F6BF-462B-A9845DA8EC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75A568-75FD-4F11-1545-4E20FB95AFD3}"/>
              </a:ext>
            </a:extLst>
          </p:cNvPr>
          <p:cNvSpPr>
            <a:spLocks noGrp="1"/>
          </p:cNvSpPr>
          <p:nvPr>
            <p:ph type="dt" sz="half" idx="10"/>
          </p:nvPr>
        </p:nvSpPr>
        <p:spPr/>
        <p:txBody>
          <a:bodyPr/>
          <a:lstStyle/>
          <a:p>
            <a:fld id="{59291A60-B9CA-426E-B7A1-B68737838F14}" type="datetimeFigureOut">
              <a:rPr lang="en-US" smtClean="0"/>
              <a:t>4/18/2024</a:t>
            </a:fld>
            <a:endParaRPr lang="en-US"/>
          </a:p>
        </p:txBody>
      </p:sp>
      <p:sp>
        <p:nvSpPr>
          <p:cNvPr id="6" name="Footer Placeholder 5">
            <a:extLst>
              <a:ext uri="{FF2B5EF4-FFF2-40B4-BE49-F238E27FC236}">
                <a16:creationId xmlns:a16="http://schemas.microsoft.com/office/drawing/2014/main" id="{CBF28B45-55B4-8274-8B53-B705640DE7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2B7F9C-50C8-61E1-DC5E-E8D4DA65CD40}"/>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088427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11ABA-B86D-9949-64DF-B4AE204036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3EB08C5-5ED7-0BE0-908D-AA94442B0D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A4CB19-75BB-E4EC-3086-CE5839037B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6BE49E-E801-66B5-4952-0896CE5A70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A8D898-02CC-AA7E-D524-138858A907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3E83E6-03E4-959E-0D35-A4CB8DB7A0EB}"/>
              </a:ext>
            </a:extLst>
          </p:cNvPr>
          <p:cNvSpPr>
            <a:spLocks noGrp="1"/>
          </p:cNvSpPr>
          <p:nvPr>
            <p:ph type="dt" sz="half" idx="10"/>
          </p:nvPr>
        </p:nvSpPr>
        <p:spPr/>
        <p:txBody>
          <a:bodyPr/>
          <a:lstStyle/>
          <a:p>
            <a:fld id="{59291A60-B9CA-426E-B7A1-B68737838F14}" type="datetimeFigureOut">
              <a:rPr lang="en-US" smtClean="0"/>
              <a:t>4/18/2024</a:t>
            </a:fld>
            <a:endParaRPr lang="en-US"/>
          </a:p>
        </p:txBody>
      </p:sp>
      <p:sp>
        <p:nvSpPr>
          <p:cNvPr id="8" name="Footer Placeholder 7">
            <a:extLst>
              <a:ext uri="{FF2B5EF4-FFF2-40B4-BE49-F238E27FC236}">
                <a16:creationId xmlns:a16="http://schemas.microsoft.com/office/drawing/2014/main" id="{B407FD93-F755-0660-7CEB-46452ED288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15D8C0-3514-D9B1-F9B8-43607E2A4847}"/>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230542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3C2B0-215E-F858-B782-7415D987A3F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E8895E-53B0-814D-9EBD-84E34A440F9F}"/>
              </a:ext>
            </a:extLst>
          </p:cNvPr>
          <p:cNvSpPr>
            <a:spLocks noGrp="1"/>
          </p:cNvSpPr>
          <p:nvPr>
            <p:ph type="dt" sz="half" idx="10"/>
          </p:nvPr>
        </p:nvSpPr>
        <p:spPr/>
        <p:txBody>
          <a:bodyPr/>
          <a:lstStyle/>
          <a:p>
            <a:fld id="{59291A60-B9CA-426E-B7A1-B68737838F14}" type="datetimeFigureOut">
              <a:rPr lang="en-US" smtClean="0"/>
              <a:t>4/18/2024</a:t>
            </a:fld>
            <a:endParaRPr lang="en-US"/>
          </a:p>
        </p:txBody>
      </p:sp>
      <p:sp>
        <p:nvSpPr>
          <p:cNvPr id="4" name="Footer Placeholder 3">
            <a:extLst>
              <a:ext uri="{FF2B5EF4-FFF2-40B4-BE49-F238E27FC236}">
                <a16:creationId xmlns:a16="http://schemas.microsoft.com/office/drawing/2014/main" id="{8D49D40E-B616-6095-1AEB-7D2AEF1045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4F12E1-31D3-6529-3293-3977F257BB19}"/>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905761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F57339-8296-4A21-F89B-C6160E77F952}"/>
              </a:ext>
            </a:extLst>
          </p:cNvPr>
          <p:cNvSpPr>
            <a:spLocks noGrp="1"/>
          </p:cNvSpPr>
          <p:nvPr>
            <p:ph type="dt" sz="half" idx="10"/>
          </p:nvPr>
        </p:nvSpPr>
        <p:spPr/>
        <p:txBody>
          <a:bodyPr/>
          <a:lstStyle/>
          <a:p>
            <a:fld id="{59291A60-B9CA-426E-B7A1-B68737838F14}" type="datetimeFigureOut">
              <a:rPr lang="en-US" smtClean="0"/>
              <a:t>4/18/2024</a:t>
            </a:fld>
            <a:endParaRPr lang="en-US"/>
          </a:p>
        </p:txBody>
      </p:sp>
      <p:sp>
        <p:nvSpPr>
          <p:cNvPr id="3" name="Footer Placeholder 2">
            <a:extLst>
              <a:ext uri="{FF2B5EF4-FFF2-40B4-BE49-F238E27FC236}">
                <a16:creationId xmlns:a16="http://schemas.microsoft.com/office/drawing/2014/main" id="{4906B679-4948-DFB6-D118-2D5DFFC2AD2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7272DF-EC32-CD28-C0A3-F9BA989A3EE5}"/>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3210501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12887-57F0-44DA-1531-2CF4B1A668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0CB14E-70AE-6587-537F-DB76DEEE29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0BE982-4A3F-475A-C494-2125E6B552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39D727-0793-413A-50CF-B2C631C01069}"/>
              </a:ext>
            </a:extLst>
          </p:cNvPr>
          <p:cNvSpPr>
            <a:spLocks noGrp="1"/>
          </p:cNvSpPr>
          <p:nvPr>
            <p:ph type="dt" sz="half" idx="10"/>
          </p:nvPr>
        </p:nvSpPr>
        <p:spPr/>
        <p:txBody>
          <a:bodyPr/>
          <a:lstStyle/>
          <a:p>
            <a:fld id="{59291A60-B9CA-426E-B7A1-B68737838F14}" type="datetimeFigureOut">
              <a:rPr lang="en-US" smtClean="0"/>
              <a:t>4/18/2024</a:t>
            </a:fld>
            <a:endParaRPr lang="en-US"/>
          </a:p>
        </p:txBody>
      </p:sp>
      <p:sp>
        <p:nvSpPr>
          <p:cNvPr id="6" name="Footer Placeholder 5">
            <a:extLst>
              <a:ext uri="{FF2B5EF4-FFF2-40B4-BE49-F238E27FC236}">
                <a16:creationId xmlns:a16="http://schemas.microsoft.com/office/drawing/2014/main" id="{DFA76225-51E0-DBFA-BC57-D0C5867424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611DC8-CE69-0F23-F0F4-D7C92B6733E2}"/>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4174319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48CF-E52F-7407-5688-DB0183CB6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FAC69E-7A5E-B33D-DD29-EEAAF4AD3A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B393B9-C7CB-F6E8-21C6-5FE92E9975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674E48-DBE3-09EA-F10A-CE7DDF269299}"/>
              </a:ext>
            </a:extLst>
          </p:cNvPr>
          <p:cNvSpPr>
            <a:spLocks noGrp="1"/>
          </p:cNvSpPr>
          <p:nvPr>
            <p:ph type="dt" sz="half" idx="10"/>
          </p:nvPr>
        </p:nvSpPr>
        <p:spPr/>
        <p:txBody>
          <a:bodyPr/>
          <a:lstStyle/>
          <a:p>
            <a:fld id="{59291A60-B9CA-426E-B7A1-B68737838F14}" type="datetimeFigureOut">
              <a:rPr lang="en-US" smtClean="0"/>
              <a:t>4/18/2024</a:t>
            </a:fld>
            <a:endParaRPr lang="en-US"/>
          </a:p>
        </p:txBody>
      </p:sp>
      <p:sp>
        <p:nvSpPr>
          <p:cNvPr id="6" name="Footer Placeholder 5">
            <a:extLst>
              <a:ext uri="{FF2B5EF4-FFF2-40B4-BE49-F238E27FC236}">
                <a16:creationId xmlns:a16="http://schemas.microsoft.com/office/drawing/2014/main" id="{6F6FA1F9-4CB9-FDFE-5C0F-378C838DD5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57A30E-B643-C201-80B0-B4A4495D60D4}"/>
              </a:ext>
            </a:extLst>
          </p:cNvPr>
          <p:cNvSpPr>
            <a:spLocks noGrp="1"/>
          </p:cNvSpPr>
          <p:nvPr>
            <p:ph type="sldNum" sz="quarter" idx="12"/>
          </p:nvPr>
        </p:nvSpPr>
        <p:spPr/>
        <p:txBody>
          <a:bodyPr/>
          <a:lstStyle/>
          <a:p>
            <a:fld id="{4D931E12-317D-4153-AAA0-7BF01ADA47C7}" type="slidenum">
              <a:rPr lang="en-US" smtClean="0"/>
              <a:t>‹#›</a:t>
            </a:fld>
            <a:endParaRPr lang="en-US"/>
          </a:p>
        </p:txBody>
      </p:sp>
    </p:spTree>
    <p:extLst>
      <p:ext uri="{BB962C8B-B14F-4D97-AF65-F5344CB8AC3E}">
        <p14:creationId xmlns:p14="http://schemas.microsoft.com/office/powerpoint/2010/main" val="1251351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0EE82F-45B9-25D1-782B-5C1E864B15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CFF0F5-0F5E-7E2B-982B-0BC6626742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2FB34F-1EB8-2297-DDBE-CFD211EFF6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91A60-B9CA-426E-B7A1-B68737838F14}" type="datetimeFigureOut">
              <a:rPr lang="en-US" smtClean="0"/>
              <a:t>4/18/2024</a:t>
            </a:fld>
            <a:endParaRPr lang="en-US"/>
          </a:p>
        </p:txBody>
      </p:sp>
      <p:sp>
        <p:nvSpPr>
          <p:cNvPr id="5" name="Footer Placeholder 4">
            <a:extLst>
              <a:ext uri="{FF2B5EF4-FFF2-40B4-BE49-F238E27FC236}">
                <a16:creationId xmlns:a16="http://schemas.microsoft.com/office/drawing/2014/main" id="{5ACF134E-7E58-D5D0-FE57-EDCD2C0664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D6753F-85F0-9A97-1F5E-56052AC359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931E12-317D-4153-AAA0-7BF01ADA47C7}" type="slidenum">
              <a:rPr lang="en-US" smtClean="0"/>
              <a:t>‹#›</a:t>
            </a:fld>
            <a:endParaRPr lang="en-US"/>
          </a:p>
        </p:txBody>
      </p:sp>
    </p:spTree>
    <p:extLst>
      <p:ext uri="{BB962C8B-B14F-4D97-AF65-F5344CB8AC3E}">
        <p14:creationId xmlns:p14="http://schemas.microsoft.com/office/powerpoint/2010/main" val="421368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youtube.com/watch?v=pnK5Tf645MY" TargetMode="External"/><Relationship Id="rId5" Type="http://schemas.openxmlformats.org/officeDocument/2006/relationships/hyperlink" Target="https://www.youtube.com/watch?v=wQnUiHGHLWI"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a:extLst>
              <a:ext uri="{FF2B5EF4-FFF2-40B4-BE49-F238E27FC236}">
                <a16:creationId xmlns:a16="http://schemas.microsoft.com/office/drawing/2014/main" id="{97F87CD3-BAE2-C363-7DDA-AEA4F62203F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340" b="29172"/>
          <a:stretch/>
        </p:blipFill>
        <p:spPr bwMode="auto">
          <a:xfrm>
            <a:off x="1078304" y="298686"/>
            <a:ext cx="2809605" cy="2799596"/>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a:xfrm>
            <a:off x="8535955" y="6384342"/>
            <a:ext cx="2743200" cy="365125"/>
          </a:xfrm>
        </p:spPr>
        <p:txBody>
          <a:bodyPr/>
          <a:lstStyle/>
          <a:p>
            <a:fld id="{AE9247E1-8B9F-43C5-AC1A-30D5214D3D98}" type="slidenum">
              <a:rPr lang="en-US" smtClean="0">
                <a:solidFill>
                  <a:schemeClr val="tx1"/>
                </a:solidFill>
                <a:latin typeface="Montserrat" panose="02000505000000020004" pitchFamily="2" charset="0"/>
              </a:rPr>
              <a:pPr/>
              <a:t>1</a:t>
            </a:fld>
            <a:endParaRPr lang="en-US">
              <a:solidFill>
                <a:schemeClr val="tx1"/>
              </a:solidFill>
              <a:latin typeface="Montserrat" panose="02000505000000020004" pitchFamily="2" charset="0"/>
            </a:endParaRPr>
          </a:p>
        </p:txBody>
      </p:sp>
      <p:pic>
        <p:nvPicPr>
          <p:cNvPr id="13316" name="Picture 4">
            <a:extLst>
              <a:ext uri="{FF2B5EF4-FFF2-40B4-BE49-F238E27FC236}">
                <a16:creationId xmlns:a16="http://schemas.microsoft.com/office/drawing/2014/main" id="{7049F47F-B745-32F0-B05A-A40789D1B4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2845" y="5273038"/>
            <a:ext cx="994829" cy="1495805"/>
          </a:xfrm>
          <a:prstGeom prst="rect">
            <a:avLst/>
          </a:prstGeom>
          <a:noFill/>
          <a:extLst>
            <a:ext uri="{909E8E84-426E-40DD-AFC4-6F175D3DCCD1}">
              <a14:hiddenFill xmlns:a14="http://schemas.microsoft.com/office/drawing/2010/main">
                <a:solidFill>
                  <a:srgbClr val="FFFFFF"/>
                </a:solidFill>
              </a14:hiddenFill>
            </a:ext>
          </a:extLst>
        </p:spPr>
      </p:pic>
      <p:sp>
        <p:nvSpPr>
          <p:cNvPr id="62" name="TextBox 61">
            <a:extLst>
              <a:ext uri="{FF2B5EF4-FFF2-40B4-BE49-F238E27FC236}">
                <a16:creationId xmlns:a16="http://schemas.microsoft.com/office/drawing/2014/main" id="{40D2AC0E-8BFB-401F-9FD6-A4E562C4778D}"/>
              </a:ext>
            </a:extLst>
          </p:cNvPr>
          <p:cNvSpPr txBox="1"/>
          <p:nvPr/>
        </p:nvSpPr>
        <p:spPr>
          <a:xfrm>
            <a:off x="85825" y="5045775"/>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a:spLocks/>
          </p:cNvSpPr>
          <p:nvPr/>
        </p:nvSpPr>
        <p:spPr>
          <a:xfrm>
            <a:off x="4794364" y="303236"/>
            <a:ext cx="7059584" cy="5816977"/>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0000500000000000000" pitchFamily="50" charset="0"/>
                <a:hlinkClick r:id="rId5">
                  <a:extLst>
                    <a:ext uri="{A12FA001-AC4F-418D-AE19-62706E023703}">
                      <ahyp:hlinkClr xmlns:ahyp="http://schemas.microsoft.com/office/drawing/2018/hyperlinkcolor" val="tx"/>
                    </a:ext>
                  </a:extLst>
                </a:hlinkClick>
              </a:rPr>
              <a:t>Watch Tamron Hall: Fast Company Profile</a:t>
            </a:r>
            <a:endParaRPr lang="en-US" sz="1200" b="1" dirty="0">
              <a:solidFill>
                <a:srgbClr val="00B0F0"/>
              </a:solidFill>
              <a:latin typeface="Montserrat" panose="00000500000000000000" pitchFamily="50" charset="0"/>
            </a:endParaRPr>
          </a:p>
          <a:p>
            <a:pPr algn="just">
              <a:buClr>
                <a:srgbClr val="28A6DF"/>
              </a:buClr>
              <a:buSzPct val="120000"/>
            </a:pPr>
            <a:endParaRPr lang="en-US" sz="1200" b="1" dirty="0">
              <a:solidFill>
                <a:srgbClr val="00B0F0"/>
              </a:solidFill>
              <a:latin typeface="Montserrat" panose="00000500000000000000" pitchFamily="50" charset="0"/>
            </a:endParaRPr>
          </a:p>
          <a:p>
            <a:pPr algn="just">
              <a:buClr>
                <a:srgbClr val="28A6DF"/>
              </a:buClr>
              <a:buSzPct val="120000"/>
            </a:pPr>
            <a:r>
              <a:rPr lang="en-US" sz="1200" b="1" dirty="0">
                <a:solidFill>
                  <a:srgbClr val="00B0F0"/>
                </a:solidFill>
                <a:latin typeface="Montserrat" panose="00000500000000000000" pitchFamily="50" charset="0"/>
                <a:hlinkClick r:id="rId6">
                  <a:extLst>
                    <a:ext uri="{A12FA001-AC4F-418D-AE19-62706E023703}">
                      <ahyp:hlinkClr xmlns:ahyp="http://schemas.microsoft.com/office/drawing/2018/hyperlinkcolor" val="tx"/>
                    </a:ext>
                  </a:extLst>
                </a:hlinkClick>
              </a:rPr>
              <a:t>Watch Tamron Hall: Success, Satisfaction and Beauty</a:t>
            </a:r>
            <a:endParaRPr lang="en-US" sz="1200" b="1" dirty="0">
              <a:solidFill>
                <a:srgbClr val="00B0F0"/>
              </a:solidFill>
              <a:latin typeface="Montserrat" panose="00000500000000000000" pitchFamily="50" charset="0"/>
            </a:endParaRPr>
          </a:p>
          <a:p>
            <a:pPr algn="just">
              <a:buClr>
                <a:srgbClr val="28A6DF"/>
              </a:buClr>
              <a:buSzPct val="120000"/>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Journalistic excellence has earned her numerous accolades, including two Daytime Emmy Awards for Outstanding Informative Talk Show Host and two prestigious Gracie Awards from the Alliance for Women in Media Foundation</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In 2014 she made history as the first African American female co-host of NBC’s TODAY and is currently the executive producer and host of nationally syndicated</a:t>
            </a:r>
            <a:r>
              <a:rPr lang="en-US" sz="1200" i="1" dirty="0">
                <a:latin typeface="Montserrat" panose="02000505000000020004" pitchFamily="2" charset="0"/>
              </a:rPr>
              <a:t> The Tamron Hall Show </a:t>
            </a: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After experiencing a personal loss to domestic violence, she has become an impactful advocate and supporter of Safe Horizon, a national organization that offers a variety of programs to support survivors of abuse</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Debut novel, </a:t>
            </a:r>
            <a:r>
              <a:rPr lang="en-US" sz="1200" i="1" dirty="0">
                <a:latin typeface="Montserrat" panose="02000505000000020004" pitchFamily="2" charset="0"/>
              </a:rPr>
              <a:t>As the Wicked Watch</a:t>
            </a:r>
            <a:r>
              <a:rPr lang="en-US" sz="1200" dirty="0">
                <a:latin typeface="Montserrat" panose="02000505000000020004" pitchFamily="2" charset="0"/>
              </a:rPr>
              <a:t>, was published October 26, 2021, becoming an instant Editor’s Pick on Amazon and is first book in her critically acclaimed “Jordan Manning” mystery series</a:t>
            </a:r>
          </a:p>
          <a:p>
            <a:pPr marL="174625" indent="-174625" algn="just">
              <a:buClr>
                <a:srgbClr val="28A6DF"/>
              </a:buClr>
              <a:buSzPct val="120000"/>
              <a:buFont typeface="Montserrat" panose="00000500000000000000" pitchFamily="50" charset="0"/>
              <a:buChar char="›"/>
            </a:pPr>
            <a:endParaRPr lang="en-US" sz="1200" b="1" dirty="0">
              <a:latin typeface="Montserrat" panose="00000500000000000000" pitchFamily="50" charset="0"/>
            </a:endParaRPr>
          </a:p>
          <a:p>
            <a:pPr algn="just">
              <a:buClr>
                <a:srgbClr val="28A6DF"/>
              </a:buClr>
              <a:buSzPct val="120000"/>
            </a:pPr>
            <a:r>
              <a:rPr lang="en-US" sz="1200" b="1" dirty="0">
                <a:latin typeface="Montserrat" panose="00000500000000000000" pitchFamily="50" charset="0"/>
              </a:rPr>
              <a:t>Key Takeaways:</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As a transformational voice that drives change, she shares her compelling story which exemplifies triumph over adversity, unwavering resilience, and an unyielding commitment to empowering others and is a testament to the indomitable human spirit, inspiring dreamers to keep dreaming</a:t>
            </a:r>
          </a:p>
          <a:p>
            <a:pPr marL="174625" indent="-174625" algn="just">
              <a:buClr>
                <a:srgbClr val="28A6DF"/>
              </a:buClr>
              <a:buSzPct val="120000"/>
              <a:buFont typeface="Montserrat" panose="00000500000000000000" pitchFamily="50" charset="0"/>
              <a:buChar char="›"/>
            </a:pPr>
            <a:endParaRPr lang="en-US" sz="1200" b="1" dirty="0">
              <a:latin typeface="Montserrat" panose="00000500000000000000" pitchFamily="50" charset="0"/>
            </a:endParaRPr>
          </a:p>
          <a:p>
            <a:pPr algn="just">
              <a:buClr>
                <a:srgbClr val="28A6DF"/>
              </a:buClr>
              <a:buSzPct val="120000"/>
            </a:pPr>
            <a:r>
              <a:rPr lang="en-US" sz="1200" b="1" dirty="0">
                <a:latin typeface="Montserrat" panose="00000500000000000000" pitchFamily="50" charset="0"/>
              </a:rPr>
              <a:t>Sample Keynote Topics:</a:t>
            </a: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50" charset="0"/>
              </a:rPr>
              <a:t>Fireside Chat with Tamron Hall</a:t>
            </a: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50" charset="0"/>
              </a:rPr>
              <a:t>A Journey of Triumph Over Adversity</a:t>
            </a: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50" charset="0"/>
              </a:rPr>
              <a:t>The Motto – Bet On Yourself</a:t>
            </a:r>
          </a:p>
        </p:txBody>
      </p:sp>
      <p:grpSp>
        <p:nvGrpSpPr>
          <p:cNvPr id="11" name="Group 10">
            <a:extLst>
              <a:ext uri="{FF2B5EF4-FFF2-40B4-BE49-F238E27FC236}">
                <a16:creationId xmlns:a16="http://schemas.microsoft.com/office/drawing/2014/main" id="{0267E7FC-6AAE-4893-B49A-6C67D72D92B4}"/>
              </a:ext>
            </a:extLst>
          </p:cNvPr>
          <p:cNvGrpSpPr/>
          <p:nvPr/>
        </p:nvGrpSpPr>
        <p:grpSpPr>
          <a:xfrm>
            <a:off x="269895" y="3069635"/>
            <a:ext cx="4479040" cy="2166548"/>
            <a:chOff x="370049" y="3215479"/>
            <a:chExt cx="4479040" cy="2166548"/>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370049" y="3215479"/>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solidFill>
                    <a:schemeClr val="tx1"/>
                  </a:solidFill>
                  <a:latin typeface="LEMON MILK" panose="00000500000000000000" pitchFamily="50" charset="0"/>
                </a:rPr>
                <a:t>TAMRON HALL</a:t>
              </a:r>
            </a:p>
            <a:p>
              <a:pPr algn="ctr"/>
              <a:r>
                <a:rPr lang="en-US" sz="1600" dirty="0">
                  <a:solidFill>
                    <a:schemeClr val="tx1"/>
                  </a:solidFill>
                  <a:latin typeface="Montserrat" panose="02000505000000020004" pitchFamily="2" charset="0"/>
                </a:rPr>
                <a:t>Award-winning Journalist, Host, Inspirational Storyteller, Author</a:t>
              </a:r>
              <a:endParaRPr lang="en-US" dirty="0">
                <a:solidFill>
                  <a:schemeClr val="tx1"/>
                </a:solidFill>
                <a:latin typeface="Montserrat" panose="02000505000000020004" pitchFamily="2" charset="0"/>
              </a:endParaRPr>
            </a:p>
          </p:txBody>
        </p:sp>
        <p:sp>
          <p:nvSpPr>
            <p:cNvPr id="13" name="Rectangle: Rounded Corners 12">
              <a:extLst>
                <a:ext uri="{FF2B5EF4-FFF2-40B4-BE49-F238E27FC236}">
                  <a16:creationId xmlns:a16="http://schemas.microsoft.com/office/drawing/2014/main" id="{5818E3ED-FBB4-4F0A-9B4F-EB0091C7D36C}"/>
                </a:ext>
              </a:extLst>
            </p:cNvPr>
            <p:cNvSpPr/>
            <p:nvPr/>
          </p:nvSpPr>
          <p:spPr>
            <a:xfrm>
              <a:off x="1623368" y="4378475"/>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Fee: 75,000 +</a:t>
              </a:r>
            </a:p>
          </p:txBody>
        </p:sp>
        <p:sp>
          <p:nvSpPr>
            <p:cNvPr id="17" name="TextBox 18">
              <a:extLst>
                <a:ext uri="{FF2B5EF4-FFF2-40B4-BE49-F238E27FC236}">
                  <a16:creationId xmlns:a16="http://schemas.microsoft.com/office/drawing/2014/main" id="{1C05B2D8-427C-4F4B-BFCA-85337D48C867}"/>
                </a:ext>
              </a:extLst>
            </p:cNvPr>
            <p:cNvSpPr txBox="1"/>
            <p:nvPr/>
          </p:nvSpPr>
          <p:spPr>
            <a:xfrm>
              <a:off x="804389" y="4735696"/>
              <a:ext cx="3606401" cy="646331"/>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dirty="0">
                  <a:latin typeface="Montserrat" panose="00000500000000000000" pitchFamily="50" charset="0"/>
                </a:rPr>
                <a:t>*</a:t>
              </a:r>
              <a:r>
                <a:rPr lang="en-US" sz="900" i="1" dirty="0">
                  <a:latin typeface="Montserrat" panose="00000500000000000000" pitchFamily="50" charset="0"/>
                </a:rPr>
                <a:t>Client is responsible for round-trip airfare, ground transportation, hotel accommodations and incidentals for up to two nights</a:t>
              </a:r>
            </a:p>
            <a:p>
              <a:pPr algn="ctr"/>
              <a:r>
                <a:rPr lang="en-US" sz="900" i="1" dirty="0">
                  <a:latin typeface="Montserrat" panose="00000500000000000000" pitchFamily="50" charset="0"/>
                </a:rPr>
                <a:t>**Travels from New York</a:t>
              </a:r>
            </a:p>
          </p:txBody>
        </p:sp>
      </p:gr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4142350"/>
            <a:ext cx="4226116" cy="0"/>
          </a:xfrm>
          <a:prstGeom prst="line">
            <a:avLst/>
          </a:prstGeom>
        </p:spPr>
        <p:style>
          <a:lnRef idx="1">
            <a:schemeClr val="accent1"/>
          </a:lnRef>
          <a:fillRef idx="0">
            <a:schemeClr val="accent1"/>
          </a:fillRef>
          <a:effectRef idx="0">
            <a:schemeClr val="accent1"/>
          </a:effectRef>
          <a:fontRef idx="minor">
            <a:schemeClr val="tx1"/>
          </a:fontRef>
        </p:style>
      </p:cxnSp>
      <p:pic>
        <p:nvPicPr>
          <p:cNvPr id="3" name="Picture 2" descr="A book cover of a book&#10;&#10;Description automatically generated">
            <a:extLst>
              <a:ext uri="{FF2B5EF4-FFF2-40B4-BE49-F238E27FC236}">
                <a16:creationId xmlns:a16="http://schemas.microsoft.com/office/drawing/2014/main" id="{91EBAA5D-35B1-09A1-6496-4F5D22B4CCF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3721" y="5279225"/>
            <a:ext cx="994829" cy="1503520"/>
          </a:xfrm>
          <a:prstGeom prst="rect">
            <a:avLst/>
          </a:prstGeom>
        </p:spPr>
      </p:pic>
    </p:spTree>
    <p:extLst>
      <p:ext uri="{BB962C8B-B14F-4D97-AF65-F5344CB8AC3E}">
        <p14:creationId xmlns:p14="http://schemas.microsoft.com/office/powerpoint/2010/main" val="3727872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30813</TotalTime>
  <Words>259</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LEMON MILK</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85</cp:revision>
  <dcterms:created xsi:type="dcterms:W3CDTF">2023-01-24T22:07:27Z</dcterms:created>
  <dcterms:modified xsi:type="dcterms:W3CDTF">2024-04-29T20:17:56Z</dcterms:modified>
</cp:coreProperties>
</file>