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4/11/2024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91838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hyperlink" Target="https://www.youtube.com/watch?v=Ee_HYNZeM3w&amp;t=7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3BD21900-CDC9-E79D-EFC6-1F1A11FF47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868" b="1868"/>
          <a:stretch/>
        </p:blipFill>
        <p:spPr bwMode="auto">
          <a:xfrm>
            <a:off x="1120867" y="316696"/>
            <a:ext cx="2696547" cy="2595791"/>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25842" y="4863834"/>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661132" y="136525"/>
            <a:ext cx="7059584" cy="6078587"/>
          </a:xfrm>
          <a:prstGeom prst="rect">
            <a:avLst/>
          </a:prstGeom>
          <a:noFill/>
        </p:spPr>
        <p:txBody>
          <a:bodyPr wrap="square">
            <a:spAutoFit/>
          </a:bodyPr>
          <a:lstStyle/>
          <a:p>
            <a:pPr>
              <a:buClr>
                <a:srgbClr val="28A6DF"/>
              </a:buClr>
              <a:buSzPct val="120000"/>
            </a:pPr>
            <a:r>
              <a:rPr lang="en-US" sz="1200" dirty="0">
                <a:latin typeface="Montserrat" panose="00000500000000000000" pitchFamily="2" charset="0"/>
                <a:hlinkClick r:id="rId4"/>
              </a:rPr>
              <a:t>Watch Phillip Koontz: Showreel</a:t>
            </a:r>
            <a:endParaRPr lang="en-US" sz="1200" dirty="0">
              <a:latin typeface="Montserrat" panose="00000500000000000000" pitchFamily="2" charset="0"/>
            </a:endParaRPr>
          </a:p>
          <a:p>
            <a:pPr>
              <a:buClr>
                <a:srgbClr val="28A6DF"/>
              </a:buClr>
              <a:buSzPct val="120000"/>
            </a:pPr>
            <a:endParaRPr lang="en-US" sz="1200" dirty="0">
              <a:latin typeface="Montserrat" panose="00000500000000000000" pitchFamily="2" charset="0"/>
            </a:endParaRPr>
          </a:p>
          <a:p>
            <a:pPr>
              <a:buClr>
                <a:srgbClr val="28A6DF"/>
              </a:buClr>
              <a:buSzPct val="120000"/>
            </a:pPr>
            <a:endParaRPr lang="en-US" sz="1200" b="0" i="0" dirty="0">
              <a:solidFill>
                <a:srgbClr val="000000"/>
              </a:solidFill>
              <a:effectLst/>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dirty="0">
                <a:latin typeface="Montserrat" panose="00000500000000000000" pitchFamily="2" charset="0"/>
              </a:rPr>
              <a:t>Elite Military Background:</a:t>
            </a:r>
            <a:r>
              <a:rPr lang="en-US" sz="1100" dirty="0">
                <a:latin typeface="Montserrat" panose="00000500000000000000" pitchFamily="2" charset="0"/>
              </a:rPr>
              <a:t> Phillip Koontz brings to the table an elite military background as a former Navy SEAL with over six years of service. His experience in one of the most revered special operations units in the world lends credibility and authority to his insights on leadership, resilience, and peak performance.</a:t>
            </a:r>
            <a:br>
              <a:rPr lang="en-US" sz="1100" dirty="0">
                <a:latin typeface="Montserrat" panose="00000500000000000000" pitchFamily="2" charset="0"/>
              </a:rPr>
            </a:br>
            <a:endParaRPr lang="en-US" sz="11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dirty="0">
                <a:latin typeface="Montserrat" panose="00000500000000000000" pitchFamily="2" charset="0"/>
              </a:rPr>
              <a:t>Combat-Proven Leadership</a:t>
            </a:r>
            <a:r>
              <a:rPr lang="en-US" sz="1100" dirty="0">
                <a:latin typeface="Montserrat" panose="00000500000000000000" pitchFamily="2" charset="0"/>
              </a:rPr>
              <a:t>: Koontz's time as a Navy SEAL was marked by numerous high-stakes operations in some of the most challenging environments globally. As a leader within his unit, he demonstrated exceptional leadership skills, making split-second decisions under pressure and leading his team to success in the most demanding situations.</a:t>
            </a:r>
            <a:br>
              <a:rPr lang="en-US" sz="1100" dirty="0">
                <a:latin typeface="Montserrat" panose="00000500000000000000" pitchFamily="2" charset="0"/>
              </a:rPr>
            </a:br>
            <a:endParaRPr lang="en-US" sz="11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dirty="0">
                <a:latin typeface="Montserrat" panose="00000500000000000000" pitchFamily="2" charset="0"/>
              </a:rPr>
              <a:t>Master of Adaptability:</a:t>
            </a:r>
            <a:r>
              <a:rPr lang="en-US" sz="1100" dirty="0">
                <a:latin typeface="Montserrat" panose="00000500000000000000" pitchFamily="2" charset="0"/>
              </a:rPr>
              <a:t> SEAL training is renowned for its intensity and unpredictability, requiring candidates to adapt quickly to ever-changing circumstances. Koontz's ability to thrive in such an environment showcases his resilience, adaptability, and mental toughness, qualities that are essential for success both in the military and in civilian life.</a:t>
            </a:r>
            <a:br>
              <a:rPr lang="en-US" sz="1100" dirty="0">
                <a:latin typeface="Montserrat" panose="00000500000000000000" pitchFamily="2" charset="0"/>
              </a:rPr>
            </a:br>
            <a:endParaRPr lang="en-US" sz="11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dirty="0">
                <a:latin typeface="Montserrat" panose="00000500000000000000" pitchFamily="2" charset="0"/>
              </a:rPr>
              <a:t>Instructor and Mentor:</a:t>
            </a:r>
            <a:r>
              <a:rPr lang="en-US" sz="1100" dirty="0">
                <a:latin typeface="Montserrat" panose="00000500000000000000" pitchFamily="2" charset="0"/>
              </a:rPr>
              <a:t> Following his active service, Koontz continued to serve by imparting his knowledge and expertise as an instructor and mentor to the next generation of SEALs. His dedication to training and developing future leaders underscores his commitment to excellence and his desire to pay it forward by shaping the next wave of elite warriors.</a:t>
            </a:r>
            <a:br>
              <a:rPr lang="en-US" sz="1100" dirty="0">
                <a:latin typeface="Montserrat" panose="00000500000000000000" pitchFamily="2" charset="0"/>
              </a:rPr>
            </a:br>
            <a:endParaRPr lang="en-US" sz="11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100" b="1" dirty="0">
                <a:latin typeface="Montserrat" panose="00000500000000000000" pitchFamily="2" charset="0"/>
              </a:rPr>
              <a:t>Inspiring Speaker:</a:t>
            </a:r>
            <a:r>
              <a:rPr lang="en-US" sz="1100" dirty="0">
                <a:latin typeface="Montserrat" panose="00000500000000000000" pitchFamily="2" charset="0"/>
              </a:rPr>
              <a:t> As a sought-after speaker, Phillip Koontz shares his captivating stories and invaluable lessons learned from his time as a Navy SEAL. His dynamic speaking style, coupled with his real-world experiences, resonates with audiences of all backgrounds, inspiring them to overcome obstacles, embrace challenges, and strive for excellence in their own lives.</a:t>
            </a:r>
          </a:p>
          <a:p>
            <a:pPr marL="174625" indent="-174625">
              <a:buClr>
                <a:srgbClr val="28A6DF"/>
              </a:buClr>
              <a:buSzPct val="120000"/>
              <a:buFont typeface="Montserrat" panose="00000500000000000000" pitchFamily="50" charset="0"/>
              <a:buChar char="›"/>
            </a:pPr>
            <a:endParaRPr lang="en-US" sz="1100" b="1" dirty="0">
              <a:highlight>
                <a:srgbClr val="FFFF00"/>
              </a:highlight>
              <a:latin typeface="Montserrat" panose="02000505000000020004" pitchFamily="2" charset="0"/>
            </a:endParaRPr>
          </a:p>
          <a:p>
            <a:pPr algn="just">
              <a:buClr>
                <a:srgbClr val="28A6DF"/>
              </a:buClr>
              <a:buSzPct val="120000"/>
            </a:pPr>
            <a:r>
              <a:rPr lang="en-US" sz="1100" b="1" dirty="0">
                <a:latin typeface="Montserrat" panose="02000505000000020004" pitchFamily="2" charset="0"/>
              </a:rPr>
              <a:t>KEYNOTE TOPICS:</a:t>
            </a:r>
          </a:p>
          <a:p>
            <a:pPr algn="just">
              <a:buClr>
                <a:srgbClr val="28A6DF"/>
              </a:buClr>
              <a:buSzPct val="120000"/>
            </a:pPr>
            <a:endParaRPr lang="en-US" sz="1100" b="1"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THREE-DIMENSIONAL LEADERSHIP</a:t>
            </a:r>
          </a:p>
          <a:p>
            <a:pPr marL="174625" indent="-174625" algn="just">
              <a:buClr>
                <a:srgbClr val="28A6DF"/>
              </a:buClr>
              <a:buSzPct val="120000"/>
              <a:buFont typeface="Montserrat" panose="00000500000000000000" pitchFamily="50" charset="0"/>
              <a:buChar char="›"/>
            </a:pPr>
            <a:r>
              <a:rPr lang="en-US" sz="1100" dirty="0">
                <a:latin typeface="Montserrat" panose="00000500000000000000" pitchFamily="2" charset="0"/>
              </a:rPr>
              <a:t>LIVING FREE AND FEARLESS</a:t>
            </a: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OVERCOMING ADVERSITY</a:t>
            </a:r>
          </a:p>
          <a:p>
            <a:pPr marL="174625" indent="-174625" algn="just">
              <a:buClr>
                <a:srgbClr val="28A6DF"/>
              </a:buClr>
              <a:buSzPct val="120000"/>
              <a:buFont typeface="Montserrat" panose="00000500000000000000" pitchFamily="50" charset="0"/>
              <a:buChar char="›"/>
            </a:pPr>
            <a:r>
              <a:rPr lang="en-US" sz="1100" dirty="0">
                <a:solidFill>
                  <a:srgbClr val="000000"/>
                </a:solidFill>
                <a:latin typeface="Montserrat" panose="00000500000000000000" pitchFamily="2" charset="0"/>
              </a:rPr>
              <a:t>PREPARED FOR THE UNKNOWN</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358536" y="2724607"/>
            <a:ext cx="4663110" cy="1636808"/>
            <a:chOff x="272961" y="2808656"/>
            <a:chExt cx="4663110" cy="163680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272961" y="2808656"/>
              <a:ext cx="466311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t>PHILLIP KOONTZ</a:t>
              </a:r>
            </a:p>
            <a:p>
              <a:pPr algn="ctr"/>
              <a:r>
                <a:rPr lang="en-US" sz="1600" dirty="0">
                  <a:solidFill>
                    <a:schemeClr val="tx1"/>
                  </a:solidFill>
                  <a:latin typeface="Montserrat" panose="02000505000000020004" pitchFamily="2" charset="0"/>
                </a:rPr>
                <a:t>Former Navy Seal</a:t>
              </a: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551920" y="411827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Pending</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71284" y="3924215"/>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D8DBD26-0032-CBF1-7D83-4E93F28AFC3E}"/>
              </a:ext>
            </a:extLst>
          </p:cNvPr>
          <p:cNvSpPr txBox="1"/>
          <p:nvPr/>
        </p:nvSpPr>
        <p:spPr>
          <a:xfrm>
            <a:off x="781143" y="4471420"/>
            <a:ext cx="3606401" cy="6463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roundtrip airfare, ground transportation, hotel accommodations and incidentals for up to two nights where required.</a:t>
            </a:r>
          </a:p>
          <a:p>
            <a:pPr algn="ctr"/>
            <a:r>
              <a:rPr lang="en-US" sz="900" i="1" dirty="0">
                <a:latin typeface="Montserrat" panose="00000500000000000000" pitchFamily="50" charset="0"/>
              </a:rPr>
              <a:t>**Travels from JHB</a:t>
            </a:r>
          </a:p>
        </p:txBody>
      </p:sp>
      <p:pic>
        <p:nvPicPr>
          <p:cNvPr id="6" name="Picture 5">
            <a:extLst>
              <a:ext uri="{FF2B5EF4-FFF2-40B4-BE49-F238E27FC236}">
                <a16:creationId xmlns:a16="http://schemas.microsoft.com/office/drawing/2014/main" id="{55E66834-BBC5-8629-6D1D-7C2B86E353E0}"/>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052424" y="5223972"/>
            <a:ext cx="959879" cy="1438275"/>
          </a:xfrm>
          <a:prstGeom prst="rect">
            <a:avLst/>
          </a:prstGeom>
        </p:spPr>
      </p:pic>
    </p:spTree>
    <p:extLst>
      <p:ext uri="{BB962C8B-B14F-4D97-AF65-F5344CB8AC3E}">
        <p14:creationId xmlns:p14="http://schemas.microsoft.com/office/powerpoint/2010/main" val="1438646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8858</TotalTime>
  <Words>348</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52</cp:revision>
  <dcterms:created xsi:type="dcterms:W3CDTF">2023-01-24T22:07:27Z</dcterms:created>
  <dcterms:modified xsi:type="dcterms:W3CDTF">2024-04-11T17:52:29Z</dcterms:modified>
</cp:coreProperties>
</file>