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3/28/2024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199146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1.jpe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vimeo.com/929636389" TargetMode="External"/><Relationship Id="rId4" Type="http://schemas.openxmlformats.org/officeDocument/2006/relationships/hyperlink" Target="https://vimeo.com/9296356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3A5860A-47B4-1324-1133-A7DBBCC356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287" y="172510"/>
            <a:ext cx="2541059" cy="2553836"/>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464514" y="3542132"/>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0BA598E-9998-4697-8480-B444D32C63CE}"/>
              </a:ext>
            </a:extLst>
          </p:cNvPr>
          <p:cNvSpPr txBox="1"/>
          <p:nvPr/>
        </p:nvSpPr>
        <p:spPr>
          <a:xfrm>
            <a:off x="4794364" y="863077"/>
            <a:ext cx="7059584" cy="4708981"/>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Mel Robbins: Speaker Reel</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algn="just">
              <a:buClr>
                <a:srgbClr val="28A6DF"/>
              </a:buClr>
              <a:buSzPct val="120000"/>
            </a:pPr>
            <a:r>
              <a:rPr lang="en-US" sz="1200" b="1" dirty="0">
                <a:solidFill>
                  <a:srgbClr val="00B0F0"/>
                </a:solidFill>
                <a:latin typeface="Montserrat" panose="02000505000000020004" pitchFamily="2" charset="0"/>
                <a:hlinkClick r:id="rId5"/>
              </a:rPr>
              <a:t>Watch Mel Robbins: Virtual Reel</a:t>
            </a:r>
            <a:endParaRPr lang="en-US" sz="1200" b="1" dirty="0">
              <a:solidFill>
                <a:srgbClr val="00B0F0"/>
              </a:solidFill>
              <a:latin typeface="Montserrat" panose="02000505000000020004" pitchFamily="2" charset="0"/>
            </a:endParaRPr>
          </a:p>
          <a:p>
            <a:pPr algn="just">
              <a:buClr>
                <a:srgbClr val="28A6DF"/>
              </a:buClr>
              <a:buSzPct val="120000"/>
            </a:pPr>
            <a:endParaRPr kumimoji="0" lang="en-US" sz="1200" b="0" i="0" u="none" strike="noStrike" kern="1200" cap="none" spc="0" normalizeH="0" baseline="0" noProof="0" dirty="0">
              <a:ln>
                <a:noFill/>
              </a:ln>
              <a:solidFill>
                <a:prstClr val="black"/>
              </a:solidFill>
              <a:effectLst/>
              <a:highlight>
                <a:srgbClr val="FFFF00"/>
              </a:highlight>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Suffered from severe anxiety, driving her to nearly lose everything over 15 years ago</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One of the most respected experts on change and motivation</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International bestselling author, including the global phenomenon The 5 Second Rule, four #1 bestselling audiobooks, the #1 podcast on Audible, as well as signature online courses that have changed the lives of more than half a million students worldwide. </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Groundbreaking work on behavior change has been translated into 36 languages and is used by healthcare professionals, veterans’ organizations, and the world’s leading brands to inspire people to be more confident, effective, and fulfilled</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Videos featuring her work have more than a billion views online, including her TEDx talk, which is one of the most popular of all time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Passion is making a real difference in people’s lives by teaching them to believe in themselves and inspiring them to take the actions that will change their lives</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rPr>
              <a:t>Keynote Categories: </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The 5 Second Rule</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The High 5 Habit</a:t>
            </a:r>
          </a:p>
          <a:p>
            <a:pPr marL="174625" indent="-174625" algn="just">
              <a:buClr>
                <a:srgbClr val="28A6DF"/>
              </a:buClr>
              <a:buSzPct val="120000"/>
              <a:buFont typeface="Montserrat" panose="00000500000000000000" pitchFamily="50" charset="0"/>
              <a:buChar char="›"/>
            </a:pPr>
            <a:endParaRPr lang="en-US" sz="1200" dirty="0">
              <a:highlight>
                <a:srgbClr val="FFFF00"/>
              </a:highlight>
              <a:latin typeface="Montserrat" panose="02000505000000020004" pitchFamily="2" charset="0"/>
            </a:endParaRPr>
          </a:p>
        </p:txBody>
      </p:sp>
      <p:grpSp>
        <p:nvGrpSpPr>
          <p:cNvPr id="2" name="Group 1">
            <a:extLst>
              <a:ext uri="{FF2B5EF4-FFF2-40B4-BE49-F238E27FC236}">
                <a16:creationId xmlns:a16="http://schemas.microsoft.com/office/drawing/2014/main" id="{389CAD87-0366-4BDF-A648-4323B9568D9E}"/>
              </a:ext>
            </a:extLst>
          </p:cNvPr>
          <p:cNvGrpSpPr/>
          <p:nvPr/>
        </p:nvGrpSpPr>
        <p:grpSpPr>
          <a:xfrm>
            <a:off x="393296" y="2587186"/>
            <a:ext cx="4479040" cy="2144812"/>
            <a:chOff x="370049" y="2524809"/>
            <a:chExt cx="4479040" cy="2144812"/>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2524809"/>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Montserrat" panose="00000500000000000000" pitchFamily="2" charset="0"/>
                </a:rPr>
                <a:t>MEL ROBBINS</a:t>
              </a:r>
              <a:br>
                <a:rPr lang="en-US" dirty="0">
                  <a:solidFill>
                    <a:schemeClr val="tx1"/>
                  </a:solidFill>
                </a:rPr>
              </a:br>
              <a:r>
                <a:rPr lang="en-US" sz="1600" b="0" dirty="0">
                  <a:solidFill>
                    <a:schemeClr val="tx1"/>
                  </a:solidFill>
                </a:rPr>
                <a:t>Leading Voice in Personal Development</a:t>
              </a:r>
            </a:p>
          </p:txBody>
        </p:sp>
        <p:sp>
          <p:nvSpPr>
            <p:cNvPr id="16" name="Rectangle: Rounded Corners 15">
              <a:extLst>
                <a:ext uri="{FF2B5EF4-FFF2-40B4-BE49-F238E27FC236}">
                  <a16:creationId xmlns:a16="http://schemas.microsoft.com/office/drawing/2014/main" id="{5818E3ED-FBB4-4F0A-9B4F-EB0091C7D36C}"/>
                </a:ext>
              </a:extLst>
            </p:cNvPr>
            <p:cNvSpPr/>
            <p:nvPr/>
          </p:nvSpPr>
          <p:spPr>
            <a:xfrm>
              <a:off x="1530376" y="3587926"/>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$100,000</a:t>
              </a:r>
            </a:p>
          </p:txBody>
        </p:sp>
        <p:sp>
          <p:nvSpPr>
            <p:cNvPr id="11" name="TextBox 10">
              <a:extLst>
                <a:ext uri="{FF2B5EF4-FFF2-40B4-BE49-F238E27FC236}">
                  <a16:creationId xmlns:a16="http://schemas.microsoft.com/office/drawing/2014/main" id="{7545ED05-1C17-4FD8-85E7-40D741557515}"/>
                </a:ext>
              </a:extLst>
            </p:cNvPr>
            <p:cNvSpPr txBox="1"/>
            <p:nvPr/>
          </p:nvSpPr>
          <p:spPr>
            <a:xfrm>
              <a:off x="860613" y="4023290"/>
              <a:ext cx="3606401" cy="646331"/>
            </a:xfrm>
            <a:prstGeom prst="rect">
              <a:avLst/>
            </a:prstGeom>
            <a:noFill/>
          </p:spPr>
          <p:txBody>
            <a:bodyPr wrap="square" rtlCol="0">
              <a:spAutoFit/>
            </a:bodyPr>
            <a:lstStyle/>
            <a:p>
              <a:pPr algn="ctr"/>
              <a:r>
                <a:rPr lang="en-US" sz="900" i="1" dirty="0">
                  <a:latin typeface="Montserrat" panose="00000500000000000000" pitchFamily="2" charset="0"/>
                </a:rPr>
                <a:t>*</a:t>
              </a:r>
              <a:r>
                <a:rPr lang="en-US" sz="900" b="0" i="1" dirty="0">
                  <a:solidFill>
                    <a:srgbClr val="1D1C1D"/>
                  </a:solidFill>
                  <a:effectLst/>
                  <a:latin typeface="Montserrat" panose="00000500000000000000" pitchFamily="2" charset="0"/>
                </a:rPr>
                <a:t>Client responsible for round-trip airfare, ground transportation in event </a:t>
              </a:r>
              <a:r>
                <a:rPr lang="en-US" sz="900" i="1" dirty="0">
                  <a:solidFill>
                    <a:srgbClr val="1D1C1D"/>
                  </a:solidFill>
                  <a:latin typeface="Montserrat" panose="00000500000000000000" pitchFamily="2" charset="0"/>
                </a:rPr>
                <a:t>city, hotel accommodations and incidentals for up to two nights</a:t>
              </a:r>
            </a:p>
            <a:p>
              <a:pPr algn="ctr"/>
              <a:r>
                <a:rPr lang="en-US" sz="900" b="0" i="1" dirty="0">
                  <a:solidFill>
                    <a:srgbClr val="1D1C1D"/>
                  </a:solidFill>
                  <a:effectLst/>
                  <a:latin typeface="Montserrat" panose="00000500000000000000" pitchFamily="2" charset="0"/>
                </a:rPr>
                <a:t>**Travels from Boston, MA</a:t>
              </a:r>
            </a:p>
          </p:txBody>
        </p:sp>
      </p:grpSp>
      <p:pic>
        <p:nvPicPr>
          <p:cNvPr id="5" name="Picture 4" descr="A book cover with black text&#10;&#10;Description automatically generated">
            <a:extLst>
              <a:ext uri="{FF2B5EF4-FFF2-40B4-BE49-F238E27FC236}">
                <a16:creationId xmlns:a16="http://schemas.microsoft.com/office/drawing/2014/main" id="{45F7B769-B0CD-8916-7BA3-8D36C26A4D6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460" y="4838532"/>
            <a:ext cx="1325827" cy="1986609"/>
          </a:xfrm>
          <a:prstGeom prst="rect">
            <a:avLst/>
          </a:prstGeom>
        </p:spPr>
      </p:pic>
      <p:pic>
        <p:nvPicPr>
          <p:cNvPr id="7" name="Picture 6" descr="A person wearing glasses and a tank top&#10;&#10;Description automatically generated">
            <a:extLst>
              <a:ext uri="{FF2B5EF4-FFF2-40B4-BE49-F238E27FC236}">
                <a16:creationId xmlns:a16="http://schemas.microsoft.com/office/drawing/2014/main" id="{8E579A42-7435-30C7-5D7E-2EBFDEA829D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66021" y="4838532"/>
            <a:ext cx="1398756" cy="1999449"/>
          </a:xfrm>
          <a:prstGeom prst="rect">
            <a:avLst/>
          </a:prstGeom>
        </p:spPr>
      </p:pic>
      <p:pic>
        <p:nvPicPr>
          <p:cNvPr id="9" name="Picture 8" descr="A cover of a book&#10;&#10;Description automatically generated">
            <a:extLst>
              <a:ext uri="{FF2B5EF4-FFF2-40B4-BE49-F238E27FC236}">
                <a16:creationId xmlns:a16="http://schemas.microsoft.com/office/drawing/2014/main" id="{E6876F44-C973-D31A-CB96-11130051CCD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68857" y="4825691"/>
            <a:ext cx="1660487" cy="1999449"/>
          </a:xfrm>
          <a:prstGeom prst="rect">
            <a:avLst/>
          </a:prstGeom>
        </p:spPr>
      </p:pic>
    </p:spTree>
    <p:extLst>
      <p:ext uri="{BB962C8B-B14F-4D97-AF65-F5344CB8AC3E}">
        <p14:creationId xmlns:p14="http://schemas.microsoft.com/office/powerpoint/2010/main" val="201995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20593</TotalTime>
  <Words>230</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46</cp:revision>
  <dcterms:created xsi:type="dcterms:W3CDTF">2022-07-20T04:49:40Z</dcterms:created>
  <dcterms:modified xsi:type="dcterms:W3CDTF">2024-04-01T19:52:01Z</dcterms:modified>
</cp:coreProperties>
</file>