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30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AAE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2" d="100"/>
          <a:sy n="122" d="100"/>
        </p:scale>
        <p:origin x="96" y="2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AA0F94-4C4E-482B-93B0-93C86F815041}" type="datetimeFigureOut">
              <a:rPr lang="en-US" smtClean="0"/>
              <a:t>4/11/2024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53F389-3EAA-4FBE-B2DB-C84661678FCE}" type="slidenum">
              <a:rPr lang="en-US" smtClean="0"/>
              <a:t>‹#›</a:t>
            </a:fld>
            <a:endParaRPr lang="en-US"/>
          </a:p>
        </p:txBody>
      </p:sp>
    </p:spTree>
    <p:extLst>
      <p:ext uri="{BB962C8B-B14F-4D97-AF65-F5344CB8AC3E}">
        <p14:creationId xmlns:p14="http://schemas.microsoft.com/office/powerpoint/2010/main" val="29532534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601F3D-6903-4616-973D-EA27DA31FBBB}" type="slidenum">
              <a:rPr lang="en-US" smtClean="0"/>
              <a:t>1</a:t>
            </a:fld>
            <a:endParaRPr lang="en-US"/>
          </a:p>
        </p:txBody>
      </p:sp>
    </p:spTree>
    <p:extLst>
      <p:ext uri="{BB962C8B-B14F-4D97-AF65-F5344CB8AC3E}">
        <p14:creationId xmlns:p14="http://schemas.microsoft.com/office/powerpoint/2010/main" val="13322065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1B6B9-3BD8-BDBE-A0D0-FDCCCAD58B1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89D5757-50D9-381D-57EA-ECA108085E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A698464-AF98-88CC-0A0D-F3EAB427B8E2}"/>
              </a:ext>
            </a:extLst>
          </p:cNvPr>
          <p:cNvSpPr>
            <a:spLocks noGrp="1"/>
          </p:cNvSpPr>
          <p:nvPr>
            <p:ph type="dt" sz="half" idx="10"/>
          </p:nvPr>
        </p:nvSpPr>
        <p:spPr/>
        <p:txBody>
          <a:bodyPr/>
          <a:lstStyle/>
          <a:p>
            <a:fld id="{59291A60-B9CA-426E-B7A1-B68737838F14}" type="datetimeFigureOut">
              <a:rPr lang="en-US" smtClean="0"/>
              <a:t>4/11/2024</a:t>
            </a:fld>
            <a:endParaRPr lang="en-US"/>
          </a:p>
        </p:txBody>
      </p:sp>
      <p:sp>
        <p:nvSpPr>
          <p:cNvPr id="5" name="Footer Placeholder 4">
            <a:extLst>
              <a:ext uri="{FF2B5EF4-FFF2-40B4-BE49-F238E27FC236}">
                <a16:creationId xmlns:a16="http://schemas.microsoft.com/office/drawing/2014/main" id="{FB201C5D-0DB4-BF58-DB97-0690EAF0A0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8D24BD-15B5-5607-A823-14E1CE82FDE9}"/>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1121220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983AC-E287-35F7-7985-CF89EE18756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D0FFEE4-2F54-FE97-E1DD-67088B38B17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EAB18D-1524-27BB-CD37-B6EAFC815581}"/>
              </a:ext>
            </a:extLst>
          </p:cNvPr>
          <p:cNvSpPr>
            <a:spLocks noGrp="1"/>
          </p:cNvSpPr>
          <p:nvPr>
            <p:ph type="dt" sz="half" idx="10"/>
          </p:nvPr>
        </p:nvSpPr>
        <p:spPr/>
        <p:txBody>
          <a:bodyPr/>
          <a:lstStyle/>
          <a:p>
            <a:fld id="{59291A60-B9CA-426E-B7A1-B68737838F14}" type="datetimeFigureOut">
              <a:rPr lang="en-US" smtClean="0"/>
              <a:t>4/11/2024</a:t>
            </a:fld>
            <a:endParaRPr lang="en-US"/>
          </a:p>
        </p:txBody>
      </p:sp>
      <p:sp>
        <p:nvSpPr>
          <p:cNvPr id="5" name="Footer Placeholder 4">
            <a:extLst>
              <a:ext uri="{FF2B5EF4-FFF2-40B4-BE49-F238E27FC236}">
                <a16:creationId xmlns:a16="http://schemas.microsoft.com/office/drawing/2014/main" id="{60755A7E-5C6F-8393-8001-033325D09B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D276CE-F7B7-DD11-0A41-044A540276EE}"/>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1530640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5C72EF-F1CF-1145-5107-7A780DB1DED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2C57B8F-530D-334B-7C0C-1CB0BDFCDD6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B7013F-FF55-EE97-0DEF-265AC6129389}"/>
              </a:ext>
            </a:extLst>
          </p:cNvPr>
          <p:cNvSpPr>
            <a:spLocks noGrp="1"/>
          </p:cNvSpPr>
          <p:nvPr>
            <p:ph type="dt" sz="half" idx="10"/>
          </p:nvPr>
        </p:nvSpPr>
        <p:spPr/>
        <p:txBody>
          <a:bodyPr/>
          <a:lstStyle/>
          <a:p>
            <a:fld id="{59291A60-B9CA-426E-B7A1-B68737838F14}" type="datetimeFigureOut">
              <a:rPr lang="en-US" smtClean="0"/>
              <a:t>4/11/2024</a:t>
            </a:fld>
            <a:endParaRPr lang="en-US"/>
          </a:p>
        </p:txBody>
      </p:sp>
      <p:sp>
        <p:nvSpPr>
          <p:cNvPr id="5" name="Footer Placeholder 4">
            <a:extLst>
              <a:ext uri="{FF2B5EF4-FFF2-40B4-BE49-F238E27FC236}">
                <a16:creationId xmlns:a16="http://schemas.microsoft.com/office/drawing/2014/main" id="{55D2C55C-BDA3-B9E6-1150-CA49D51CBE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A17753-60D8-0C53-CD1C-209FB7D1DE6A}"/>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2550243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A38BD-CDD3-A1F7-615F-0A38BA1A1CF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A78F8D-B79C-8C66-AEE4-1DB183A4566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AD783B-5619-D2B5-1AF6-3C4FA98127AF}"/>
              </a:ext>
            </a:extLst>
          </p:cNvPr>
          <p:cNvSpPr>
            <a:spLocks noGrp="1"/>
          </p:cNvSpPr>
          <p:nvPr>
            <p:ph type="dt" sz="half" idx="10"/>
          </p:nvPr>
        </p:nvSpPr>
        <p:spPr/>
        <p:txBody>
          <a:bodyPr/>
          <a:lstStyle/>
          <a:p>
            <a:fld id="{59291A60-B9CA-426E-B7A1-B68737838F14}" type="datetimeFigureOut">
              <a:rPr lang="en-US" smtClean="0"/>
              <a:t>4/11/2024</a:t>
            </a:fld>
            <a:endParaRPr lang="en-US"/>
          </a:p>
        </p:txBody>
      </p:sp>
      <p:sp>
        <p:nvSpPr>
          <p:cNvPr id="5" name="Footer Placeholder 4">
            <a:extLst>
              <a:ext uri="{FF2B5EF4-FFF2-40B4-BE49-F238E27FC236}">
                <a16:creationId xmlns:a16="http://schemas.microsoft.com/office/drawing/2014/main" id="{DD995098-51F7-8126-8614-DD9FF551D7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20E631-802C-F1EE-2475-655E303CB013}"/>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600584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AD5A2-8234-E3CA-31B4-1903884A9F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453FCD6-3B3E-BE4E-5B81-27E5BC8E70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99EE31D-573A-C30D-7233-8FA7858E37C2}"/>
              </a:ext>
            </a:extLst>
          </p:cNvPr>
          <p:cNvSpPr>
            <a:spLocks noGrp="1"/>
          </p:cNvSpPr>
          <p:nvPr>
            <p:ph type="dt" sz="half" idx="10"/>
          </p:nvPr>
        </p:nvSpPr>
        <p:spPr/>
        <p:txBody>
          <a:bodyPr/>
          <a:lstStyle/>
          <a:p>
            <a:fld id="{59291A60-B9CA-426E-B7A1-B68737838F14}" type="datetimeFigureOut">
              <a:rPr lang="en-US" smtClean="0"/>
              <a:t>4/11/2024</a:t>
            </a:fld>
            <a:endParaRPr lang="en-US"/>
          </a:p>
        </p:txBody>
      </p:sp>
      <p:sp>
        <p:nvSpPr>
          <p:cNvPr id="5" name="Footer Placeholder 4">
            <a:extLst>
              <a:ext uri="{FF2B5EF4-FFF2-40B4-BE49-F238E27FC236}">
                <a16:creationId xmlns:a16="http://schemas.microsoft.com/office/drawing/2014/main" id="{9FC09B96-61F0-6FE4-C0C0-B505C9A380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E12B3A-D991-0FB5-5C82-9D842A8D05D7}"/>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3425504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A1559-E32B-03D3-C974-A4198BEC10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468F6E7-6E6D-1C66-317E-2757000A734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FB69FE3-F5EC-F6BF-462B-A9845DA8EC9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775A568-75FD-4F11-1545-4E20FB95AFD3}"/>
              </a:ext>
            </a:extLst>
          </p:cNvPr>
          <p:cNvSpPr>
            <a:spLocks noGrp="1"/>
          </p:cNvSpPr>
          <p:nvPr>
            <p:ph type="dt" sz="half" idx="10"/>
          </p:nvPr>
        </p:nvSpPr>
        <p:spPr/>
        <p:txBody>
          <a:bodyPr/>
          <a:lstStyle/>
          <a:p>
            <a:fld id="{59291A60-B9CA-426E-B7A1-B68737838F14}" type="datetimeFigureOut">
              <a:rPr lang="en-US" smtClean="0"/>
              <a:t>4/11/2024</a:t>
            </a:fld>
            <a:endParaRPr lang="en-US"/>
          </a:p>
        </p:txBody>
      </p:sp>
      <p:sp>
        <p:nvSpPr>
          <p:cNvPr id="6" name="Footer Placeholder 5">
            <a:extLst>
              <a:ext uri="{FF2B5EF4-FFF2-40B4-BE49-F238E27FC236}">
                <a16:creationId xmlns:a16="http://schemas.microsoft.com/office/drawing/2014/main" id="{CBF28B45-55B4-8274-8B53-B705640DE7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C2B7F9C-50C8-61E1-DC5E-E8D4DA65CD40}"/>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1088427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F11ABA-B86D-9949-64DF-B4AE2040362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3EB08C5-5ED7-0BE0-908D-AA94442B0D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A4CB19-75BB-E4EC-3086-CE5839037BE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F6BE49E-E801-66B5-4952-0896CE5A70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FA8D898-02CC-AA7E-D524-138858A9079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B3E83E6-03E4-959E-0D35-A4CB8DB7A0EB}"/>
              </a:ext>
            </a:extLst>
          </p:cNvPr>
          <p:cNvSpPr>
            <a:spLocks noGrp="1"/>
          </p:cNvSpPr>
          <p:nvPr>
            <p:ph type="dt" sz="half" idx="10"/>
          </p:nvPr>
        </p:nvSpPr>
        <p:spPr/>
        <p:txBody>
          <a:bodyPr/>
          <a:lstStyle/>
          <a:p>
            <a:fld id="{59291A60-B9CA-426E-B7A1-B68737838F14}" type="datetimeFigureOut">
              <a:rPr lang="en-US" smtClean="0"/>
              <a:t>4/11/2024</a:t>
            </a:fld>
            <a:endParaRPr lang="en-US"/>
          </a:p>
        </p:txBody>
      </p:sp>
      <p:sp>
        <p:nvSpPr>
          <p:cNvPr id="8" name="Footer Placeholder 7">
            <a:extLst>
              <a:ext uri="{FF2B5EF4-FFF2-40B4-BE49-F238E27FC236}">
                <a16:creationId xmlns:a16="http://schemas.microsoft.com/office/drawing/2014/main" id="{B407FD93-F755-0660-7CEB-46452ED2884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615D8C0-3514-D9B1-F9B8-43607E2A4847}"/>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2305427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3C2B0-215E-F858-B782-7415D987A3F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CE8895E-53B0-814D-9EBD-84E34A440F9F}"/>
              </a:ext>
            </a:extLst>
          </p:cNvPr>
          <p:cNvSpPr>
            <a:spLocks noGrp="1"/>
          </p:cNvSpPr>
          <p:nvPr>
            <p:ph type="dt" sz="half" idx="10"/>
          </p:nvPr>
        </p:nvSpPr>
        <p:spPr/>
        <p:txBody>
          <a:bodyPr/>
          <a:lstStyle/>
          <a:p>
            <a:fld id="{59291A60-B9CA-426E-B7A1-B68737838F14}" type="datetimeFigureOut">
              <a:rPr lang="en-US" smtClean="0"/>
              <a:t>4/11/2024</a:t>
            </a:fld>
            <a:endParaRPr lang="en-US"/>
          </a:p>
        </p:txBody>
      </p:sp>
      <p:sp>
        <p:nvSpPr>
          <p:cNvPr id="4" name="Footer Placeholder 3">
            <a:extLst>
              <a:ext uri="{FF2B5EF4-FFF2-40B4-BE49-F238E27FC236}">
                <a16:creationId xmlns:a16="http://schemas.microsoft.com/office/drawing/2014/main" id="{8D49D40E-B616-6095-1AEB-7D2AEF1045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E4F12E1-31D3-6529-3293-3977F257BB19}"/>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905761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F57339-8296-4A21-F89B-C6160E77F952}"/>
              </a:ext>
            </a:extLst>
          </p:cNvPr>
          <p:cNvSpPr>
            <a:spLocks noGrp="1"/>
          </p:cNvSpPr>
          <p:nvPr>
            <p:ph type="dt" sz="half" idx="10"/>
          </p:nvPr>
        </p:nvSpPr>
        <p:spPr/>
        <p:txBody>
          <a:bodyPr/>
          <a:lstStyle/>
          <a:p>
            <a:fld id="{59291A60-B9CA-426E-B7A1-B68737838F14}" type="datetimeFigureOut">
              <a:rPr lang="en-US" smtClean="0"/>
              <a:t>4/11/2024</a:t>
            </a:fld>
            <a:endParaRPr lang="en-US"/>
          </a:p>
        </p:txBody>
      </p:sp>
      <p:sp>
        <p:nvSpPr>
          <p:cNvPr id="3" name="Footer Placeholder 2">
            <a:extLst>
              <a:ext uri="{FF2B5EF4-FFF2-40B4-BE49-F238E27FC236}">
                <a16:creationId xmlns:a16="http://schemas.microsoft.com/office/drawing/2014/main" id="{4906B679-4948-DFB6-D118-2D5DFFC2AD2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87272DF-EC32-CD28-C0A3-F9BA989A3EE5}"/>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3210501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12887-57F0-44DA-1531-2CF4B1A668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F0CB14E-70AE-6587-537F-DB76DEEE29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70BE982-4A3F-475A-C494-2125E6B552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839D727-0793-413A-50CF-B2C631C01069}"/>
              </a:ext>
            </a:extLst>
          </p:cNvPr>
          <p:cNvSpPr>
            <a:spLocks noGrp="1"/>
          </p:cNvSpPr>
          <p:nvPr>
            <p:ph type="dt" sz="half" idx="10"/>
          </p:nvPr>
        </p:nvSpPr>
        <p:spPr/>
        <p:txBody>
          <a:bodyPr/>
          <a:lstStyle/>
          <a:p>
            <a:fld id="{59291A60-B9CA-426E-B7A1-B68737838F14}" type="datetimeFigureOut">
              <a:rPr lang="en-US" smtClean="0"/>
              <a:t>4/11/2024</a:t>
            </a:fld>
            <a:endParaRPr lang="en-US"/>
          </a:p>
        </p:txBody>
      </p:sp>
      <p:sp>
        <p:nvSpPr>
          <p:cNvPr id="6" name="Footer Placeholder 5">
            <a:extLst>
              <a:ext uri="{FF2B5EF4-FFF2-40B4-BE49-F238E27FC236}">
                <a16:creationId xmlns:a16="http://schemas.microsoft.com/office/drawing/2014/main" id="{DFA76225-51E0-DBFA-BC57-D0C5867424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611DC8-CE69-0F23-F0F4-D7C92B6733E2}"/>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4174319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C48CF-E52F-7407-5688-DB0183CB63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9FAC69E-7A5E-B33D-DD29-EEAAF4AD3A4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9B393B9-C7CB-F6E8-21C6-5FE92E9975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C674E48-DBE3-09EA-F10A-CE7DDF269299}"/>
              </a:ext>
            </a:extLst>
          </p:cNvPr>
          <p:cNvSpPr>
            <a:spLocks noGrp="1"/>
          </p:cNvSpPr>
          <p:nvPr>
            <p:ph type="dt" sz="half" idx="10"/>
          </p:nvPr>
        </p:nvSpPr>
        <p:spPr/>
        <p:txBody>
          <a:bodyPr/>
          <a:lstStyle/>
          <a:p>
            <a:fld id="{59291A60-B9CA-426E-B7A1-B68737838F14}" type="datetimeFigureOut">
              <a:rPr lang="en-US" smtClean="0"/>
              <a:t>4/11/2024</a:t>
            </a:fld>
            <a:endParaRPr lang="en-US"/>
          </a:p>
        </p:txBody>
      </p:sp>
      <p:sp>
        <p:nvSpPr>
          <p:cNvPr id="6" name="Footer Placeholder 5">
            <a:extLst>
              <a:ext uri="{FF2B5EF4-FFF2-40B4-BE49-F238E27FC236}">
                <a16:creationId xmlns:a16="http://schemas.microsoft.com/office/drawing/2014/main" id="{6F6FA1F9-4CB9-FDFE-5C0F-378C838DD53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57A30E-B643-C201-80B0-B4A4495D60D4}"/>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1251351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30EE82F-45B9-25D1-782B-5C1E864B157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FCFF0F5-0F5E-7E2B-982B-0BC6626742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2FB34F-1EB8-2297-DDBE-CFD211EFF6C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291A60-B9CA-426E-B7A1-B68737838F14}" type="datetimeFigureOut">
              <a:rPr lang="en-US" smtClean="0"/>
              <a:t>4/11/2024</a:t>
            </a:fld>
            <a:endParaRPr lang="en-US"/>
          </a:p>
        </p:txBody>
      </p:sp>
      <p:sp>
        <p:nvSpPr>
          <p:cNvPr id="5" name="Footer Placeholder 4">
            <a:extLst>
              <a:ext uri="{FF2B5EF4-FFF2-40B4-BE49-F238E27FC236}">
                <a16:creationId xmlns:a16="http://schemas.microsoft.com/office/drawing/2014/main" id="{5ACF134E-7E58-D5D0-FE57-EDCD2C06641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AD6753F-85F0-9A97-1F5E-56052AC359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931E12-317D-4153-AAA0-7BF01ADA47C7}" type="slidenum">
              <a:rPr lang="en-US" smtClean="0"/>
              <a:t>‹#›</a:t>
            </a:fld>
            <a:endParaRPr lang="en-US"/>
          </a:p>
        </p:txBody>
      </p:sp>
    </p:spTree>
    <p:extLst>
      <p:ext uri="{BB962C8B-B14F-4D97-AF65-F5344CB8AC3E}">
        <p14:creationId xmlns:p14="http://schemas.microsoft.com/office/powerpoint/2010/main" val="4213681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youtube.com/watch?v=nWJKuKG4eCw"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2.jpg"/><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52B9A0B-05B2-4030-9BE6-25613BECE91B}"/>
              </a:ext>
            </a:extLst>
          </p:cNvPr>
          <p:cNvSpPr>
            <a:spLocks noGrp="1"/>
          </p:cNvSpPr>
          <p:nvPr>
            <p:ph type="sldNum" sz="quarter" idx="12"/>
          </p:nvPr>
        </p:nvSpPr>
        <p:spPr/>
        <p:txBody>
          <a:bodyPr/>
          <a:lstStyle/>
          <a:p>
            <a:fld id="{AE9247E1-8B9F-43C5-AC1A-30D5214D3D98}" type="slidenum">
              <a:rPr lang="en-US" smtClean="0"/>
              <a:pPr/>
              <a:t>1</a:t>
            </a:fld>
            <a:endParaRPr lang="en-US"/>
          </a:p>
        </p:txBody>
      </p:sp>
      <p:sp>
        <p:nvSpPr>
          <p:cNvPr id="13" name="TextBox 12">
            <a:extLst>
              <a:ext uri="{FF2B5EF4-FFF2-40B4-BE49-F238E27FC236}">
                <a16:creationId xmlns:a16="http://schemas.microsoft.com/office/drawing/2014/main" id="{20F1E54E-5E86-48A6-8190-3F487584E24E}"/>
              </a:ext>
            </a:extLst>
          </p:cNvPr>
          <p:cNvSpPr txBox="1"/>
          <p:nvPr/>
        </p:nvSpPr>
        <p:spPr>
          <a:xfrm>
            <a:off x="4706754" y="136525"/>
            <a:ext cx="7059584" cy="6170920"/>
          </a:xfrm>
          <a:prstGeom prst="rect">
            <a:avLst/>
          </a:prstGeom>
          <a:noFill/>
        </p:spPr>
        <p:txBody>
          <a:bodyPr wrap="square">
            <a:spAutoFit/>
          </a:bodyPr>
          <a:lstStyle/>
          <a:p>
            <a:pPr algn="just">
              <a:buClr>
                <a:srgbClr val="28A6DF"/>
              </a:buClr>
              <a:buSzPct val="120000"/>
            </a:pPr>
            <a:r>
              <a:rPr lang="en-US" sz="1200" b="1" dirty="0">
                <a:solidFill>
                  <a:srgbClr val="00B0F0"/>
                </a:solidFill>
                <a:latin typeface="Montserrat" panose="00000500000000000000" pitchFamily="50" charset="0"/>
                <a:hlinkClick r:id="rId3"/>
              </a:rPr>
              <a:t>Watch Joe Teti: Talks Dual Survival</a:t>
            </a:r>
            <a:endParaRPr lang="en-US" sz="1200" b="1" dirty="0">
              <a:solidFill>
                <a:srgbClr val="00B0F0"/>
              </a:solidFill>
              <a:latin typeface="Montserrat" panose="00000500000000000000" pitchFamily="50" charset="0"/>
              <a:hlinkClick r:id="">
                <a:extLst>
                  <a:ext uri="{A12FA001-AC4F-418D-AE19-62706E023703}">
                    <ahyp:hlinkClr xmlns:ahyp="http://schemas.microsoft.com/office/drawing/2018/hyperlinkcolor" val="tx"/>
                  </a:ext>
                </a:extLst>
              </a:hlinkClick>
            </a:endParaRPr>
          </a:p>
          <a:p>
            <a:pPr algn="just">
              <a:buClr>
                <a:srgbClr val="28A6DF"/>
              </a:buClr>
              <a:buSzPct val="120000"/>
            </a:pPr>
            <a:endParaRPr lang="en-US" sz="1200" dirty="0">
              <a:latin typeface="Montserrat" panose="00000500000000000000" pitchFamily="50" charset="0"/>
            </a:endParaRPr>
          </a:p>
          <a:p>
            <a:pPr marL="174625" indent="-174625" algn="just">
              <a:buClr>
                <a:srgbClr val="28A6DF"/>
              </a:buClr>
              <a:buSzPct val="120000"/>
              <a:buFont typeface="Montserrat" panose="00000500000000000000" pitchFamily="50" charset="0"/>
              <a:buChar char="›"/>
            </a:pPr>
            <a:r>
              <a:rPr lang="en-US" sz="1200" b="1" dirty="0">
                <a:latin typeface="Montserrat" panose="00000500000000000000" pitchFamily="2" charset="0"/>
              </a:rPr>
              <a:t>Combat Veteran and Special Operations Operator:</a:t>
            </a:r>
            <a:r>
              <a:rPr lang="en-US" sz="1200" dirty="0">
                <a:latin typeface="Montserrat" panose="00000500000000000000" pitchFamily="2" charset="0"/>
              </a:rPr>
              <a:t> Joseph Teti is a highly decorated combat veteran with extensive experience in special operations. Serving as a member of the United States Army Special Forces, Teti operated in some of the most challenging and hostile environments around the world. </a:t>
            </a:r>
            <a:endParaRPr lang="en-US" sz="1200" dirty="0">
              <a:latin typeface="Montserrat" panose="00000500000000000000" pitchFamily="50" charset="0"/>
            </a:endParaRPr>
          </a:p>
          <a:p>
            <a:pPr marL="174625" indent="-174625" algn="just">
              <a:buClr>
                <a:srgbClr val="28A6DF"/>
              </a:buClr>
              <a:buSzPct val="120000"/>
              <a:buFont typeface="Montserrat" panose="00000500000000000000" pitchFamily="50" charset="0"/>
              <a:buChar char="›"/>
            </a:pPr>
            <a:endParaRPr lang="en-US" sz="1200" b="1" dirty="0">
              <a:latin typeface="Montserrat" panose="00000500000000000000" pitchFamily="50" charset="0"/>
            </a:endParaRPr>
          </a:p>
          <a:p>
            <a:pPr marL="174625" indent="-174625" algn="just">
              <a:buClr>
                <a:srgbClr val="28A6DF"/>
              </a:buClr>
              <a:buSzPct val="120000"/>
              <a:buFont typeface="Montserrat" panose="00000500000000000000" pitchFamily="50" charset="0"/>
              <a:buChar char="›"/>
            </a:pPr>
            <a:r>
              <a:rPr lang="en-US" sz="1100" b="1" dirty="0">
                <a:latin typeface="Montserrat" panose="00000500000000000000" pitchFamily="2" charset="0"/>
              </a:rPr>
              <a:t>Survival Expert and Television Personality:</a:t>
            </a:r>
            <a:r>
              <a:rPr lang="en-US" sz="1100" dirty="0">
                <a:latin typeface="Montserrat" panose="00000500000000000000" pitchFamily="2" charset="0"/>
              </a:rPr>
              <a:t> Teti gained widespread recognition as a survival expert and television personality, appearing on the hit reality TV series "Dual Survival." Alongside his co-hosts, Teti showcased his expertise in wilderness survival, primitive skills, and tactical preparedness, captivating audiences with his practical knowledge and hands-on approach to survival challenges. </a:t>
            </a:r>
          </a:p>
          <a:p>
            <a:pPr marL="174625" indent="-174625" algn="just">
              <a:buClr>
                <a:srgbClr val="28A6DF"/>
              </a:buClr>
              <a:buSzPct val="120000"/>
              <a:buFont typeface="Montserrat" panose="00000500000000000000" pitchFamily="50" charset="0"/>
              <a:buChar char="›"/>
            </a:pPr>
            <a:endParaRPr lang="en-US" sz="1100" b="1" dirty="0">
              <a:latin typeface="Montserrat" panose="00000500000000000000" pitchFamily="2" charset="0"/>
            </a:endParaRPr>
          </a:p>
          <a:p>
            <a:pPr marL="174625" indent="-174625" algn="just">
              <a:buClr>
                <a:srgbClr val="28A6DF"/>
              </a:buClr>
              <a:buSzPct val="120000"/>
              <a:buFont typeface="Montserrat" panose="00000500000000000000" pitchFamily="50" charset="0"/>
              <a:buChar char="›"/>
            </a:pPr>
            <a:r>
              <a:rPr lang="en-US" sz="1100" b="1" dirty="0">
                <a:latin typeface="Montserrat" panose="00000500000000000000" pitchFamily="2" charset="0"/>
              </a:rPr>
              <a:t>Elite Military Training Instructor:</a:t>
            </a:r>
            <a:r>
              <a:rPr lang="en-US" sz="1100" dirty="0">
                <a:latin typeface="Montserrat" panose="00000500000000000000" pitchFamily="2" charset="0"/>
              </a:rPr>
              <a:t> Drawing upon his extensive background in special operations, Teti has served as an elite military training instructor, imparting his knowledge and expertise to the next generation of warriors. </a:t>
            </a:r>
          </a:p>
          <a:p>
            <a:pPr marL="174625" indent="-174625" algn="just">
              <a:buClr>
                <a:srgbClr val="28A6DF"/>
              </a:buClr>
              <a:buSzPct val="120000"/>
              <a:buFont typeface="Montserrat" panose="00000500000000000000" pitchFamily="50" charset="0"/>
              <a:buChar char="›"/>
            </a:pPr>
            <a:endParaRPr lang="en-US" sz="1100" b="1" dirty="0">
              <a:latin typeface="Montserrat" panose="00000500000000000000" pitchFamily="2" charset="0"/>
            </a:endParaRPr>
          </a:p>
          <a:p>
            <a:pPr marL="174625" indent="-174625" algn="just">
              <a:buClr>
                <a:srgbClr val="28A6DF"/>
              </a:buClr>
              <a:buSzPct val="120000"/>
              <a:buFont typeface="Montserrat" panose="00000500000000000000" pitchFamily="50" charset="0"/>
              <a:buChar char="›"/>
            </a:pPr>
            <a:r>
              <a:rPr lang="en-US" sz="1100" b="1" dirty="0">
                <a:latin typeface="Montserrat" panose="00000500000000000000" pitchFamily="2" charset="0"/>
              </a:rPr>
              <a:t>Author and Speaker:</a:t>
            </a:r>
            <a:r>
              <a:rPr lang="en-US" sz="1100" dirty="0">
                <a:latin typeface="Montserrat" panose="00000500000000000000" pitchFamily="2" charset="0"/>
              </a:rPr>
              <a:t> In addition to his television career, Teti is also a prolific author and sought-after speaker, sharing his insights and experiences with audiences around the world. Through his books, articles, and speaking engagements, Teti offers valuable lessons on leadership, resilience, and personal development, drawing upon his experiences as a warrior and survivalist to inspire others to overcome obstacles and achieve their goals.</a:t>
            </a:r>
          </a:p>
          <a:p>
            <a:pPr marL="174625" indent="-174625" algn="just">
              <a:buClr>
                <a:srgbClr val="28A6DF"/>
              </a:buClr>
              <a:buSzPct val="120000"/>
              <a:buFont typeface="Montserrat" panose="00000500000000000000" pitchFamily="50" charset="0"/>
              <a:buChar char="›"/>
            </a:pPr>
            <a:endParaRPr lang="en-US" sz="1100" b="1" dirty="0">
              <a:latin typeface="Montserrat" panose="00000500000000000000" pitchFamily="2" charset="0"/>
            </a:endParaRPr>
          </a:p>
          <a:p>
            <a:pPr marL="174625" indent="-174625" algn="just">
              <a:buClr>
                <a:srgbClr val="28A6DF"/>
              </a:buClr>
              <a:buSzPct val="120000"/>
              <a:buFont typeface="Montserrat" panose="00000500000000000000" pitchFamily="50" charset="0"/>
              <a:buChar char="›"/>
            </a:pPr>
            <a:r>
              <a:rPr lang="en-US" sz="1100" b="1" dirty="0">
                <a:latin typeface="Montserrat" panose="00000500000000000000" pitchFamily="2" charset="0"/>
              </a:rPr>
              <a:t>Founder of Advanced Survival Guide:</a:t>
            </a:r>
            <a:r>
              <a:rPr lang="en-US" sz="1100" dirty="0">
                <a:latin typeface="Montserrat" panose="00000500000000000000" pitchFamily="2" charset="0"/>
              </a:rPr>
              <a:t> As the founder of Advanced Survival Guide, Teti has established himself as a leading authority on survival and preparedness. </a:t>
            </a:r>
            <a:endParaRPr lang="en-US" sz="1200" dirty="0">
              <a:latin typeface="Montserrat" panose="00000500000000000000" pitchFamily="50" charset="0"/>
            </a:endParaRPr>
          </a:p>
          <a:p>
            <a:pPr algn="just">
              <a:buClr>
                <a:srgbClr val="28A6DF"/>
              </a:buClr>
              <a:buSzPct val="120000"/>
            </a:pPr>
            <a:endParaRPr lang="en-US" sz="1200" dirty="0">
              <a:latin typeface="Montserrat" panose="00000500000000000000" pitchFamily="50" charset="0"/>
            </a:endParaRPr>
          </a:p>
          <a:p>
            <a:pPr algn="just">
              <a:buClr>
                <a:srgbClr val="28A6DF"/>
              </a:buClr>
              <a:buSzPct val="120000"/>
            </a:pPr>
            <a:r>
              <a:rPr lang="en-US" sz="1200" b="1" dirty="0">
                <a:latin typeface="Montserrat" panose="00000500000000000000" pitchFamily="50" charset="0"/>
              </a:rPr>
              <a:t>KEYNOTE TOPIC</a:t>
            </a:r>
          </a:p>
          <a:p>
            <a:pPr marL="174625" indent="-174625" algn="just">
              <a:buClr>
                <a:srgbClr val="28A6DF"/>
              </a:buClr>
              <a:buSzPct val="120000"/>
              <a:buFont typeface="Montserrat" panose="00000500000000000000" pitchFamily="50" charset="0"/>
              <a:buChar char="›"/>
            </a:pPr>
            <a:r>
              <a:rPr lang="en-US" sz="1100" i="0" cap="all" dirty="0">
                <a:solidFill>
                  <a:srgbClr val="000000"/>
                </a:solidFill>
                <a:effectLst/>
                <a:highlight>
                  <a:srgbClr val="FFFFFF"/>
                </a:highlight>
                <a:latin typeface="Montserrat" panose="00000500000000000000" pitchFamily="2" charset="0"/>
              </a:rPr>
              <a:t>CRISIS PREPAREDNESS AND AWARENESS FROM A SPECIAL OPERATIONS VETERAN</a:t>
            </a:r>
          </a:p>
          <a:p>
            <a:pPr marL="174625" indent="-174625" algn="just">
              <a:buClr>
                <a:srgbClr val="28A6DF"/>
              </a:buClr>
              <a:buSzPct val="120000"/>
              <a:buFont typeface="Montserrat" panose="00000500000000000000" pitchFamily="50" charset="0"/>
              <a:buChar char="›"/>
            </a:pPr>
            <a:r>
              <a:rPr lang="en-US" sz="1100" i="0" cap="all" dirty="0">
                <a:solidFill>
                  <a:srgbClr val="000000"/>
                </a:solidFill>
                <a:effectLst/>
                <a:highlight>
                  <a:srgbClr val="FFFFFF"/>
                </a:highlight>
                <a:latin typeface="Montserrat" panose="00000500000000000000" pitchFamily="2" charset="0"/>
              </a:rPr>
              <a:t>10 KEY CHARACTERISTICS OF A GREAT LEADER</a:t>
            </a:r>
          </a:p>
          <a:p>
            <a:pPr marL="174625" indent="-174625" algn="just">
              <a:buClr>
                <a:srgbClr val="28A6DF"/>
              </a:buClr>
              <a:buSzPct val="120000"/>
              <a:buFont typeface="Montserrat" panose="00000500000000000000" pitchFamily="50" charset="0"/>
              <a:buChar char="›"/>
            </a:pPr>
            <a:r>
              <a:rPr lang="en-US" sz="1100" i="0" cap="all" dirty="0">
                <a:solidFill>
                  <a:srgbClr val="000000"/>
                </a:solidFill>
                <a:effectLst/>
                <a:highlight>
                  <a:srgbClr val="FFFFFF"/>
                </a:highlight>
                <a:latin typeface="Montserrat" panose="00000500000000000000" pitchFamily="2" charset="0"/>
              </a:rPr>
              <a:t>HOW TO BUILD EFFECTIVE TEAMS</a:t>
            </a:r>
          </a:p>
          <a:p>
            <a:pPr marL="174625" indent="-174625" algn="just">
              <a:buClr>
                <a:srgbClr val="28A6DF"/>
              </a:buClr>
              <a:buSzPct val="120000"/>
              <a:buFont typeface="Montserrat" panose="00000500000000000000" pitchFamily="50" charset="0"/>
              <a:buChar char="›"/>
            </a:pPr>
            <a:r>
              <a:rPr lang="en-US" sz="1100" i="0" cap="all" dirty="0">
                <a:solidFill>
                  <a:srgbClr val="000000"/>
                </a:solidFill>
                <a:effectLst/>
                <a:highlight>
                  <a:srgbClr val="FFFFFF"/>
                </a:highlight>
                <a:latin typeface="Montserrat" panose="00000500000000000000" pitchFamily="2" charset="0"/>
              </a:rPr>
              <a:t>MDMP (MILITARY DECISION-MAKING PROCESS)</a:t>
            </a:r>
          </a:p>
          <a:p>
            <a:pPr marL="174625" indent="-174625" algn="just">
              <a:buClr>
                <a:srgbClr val="28A6DF"/>
              </a:buClr>
              <a:buSzPct val="120000"/>
              <a:buFont typeface="Montserrat" panose="00000500000000000000" pitchFamily="50" charset="0"/>
              <a:buChar char="›"/>
            </a:pPr>
            <a:r>
              <a:rPr lang="en-US" sz="1100" i="0" cap="all" dirty="0">
                <a:solidFill>
                  <a:srgbClr val="000000"/>
                </a:solidFill>
                <a:effectLst/>
                <a:highlight>
                  <a:srgbClr val="FFFFFF"/>
                </a:highlight>
                <a:latin typeface="Montserrat" panose="00000500000000000000" pitchFamily="2" charset="0"/>
              </a:rPr>
              <a:t>THE OODA LOOP</a:t>
            </a:r>
          </a:p>
          <a:p>
            <a:pPr marL="174625" indent="-174625" algn="just">
              <a:buClr>
                <a:srgbClr val="28A6DF"/>
              </a:buClr>
              <a:buSzPct val="120000"/>
              <a:buFont typeface="Montserrat" panose="00000500000000000000" pitchFamily="50" charset="0"/>
              <a:buChar char="›"/>
            </a:pPr>
            <a:r>
              <a:rPr lang="en-US" sz="1100" i="0" cap="all" dirty="0">
                <a:solidFill>
                  <a:srgbClr val="000000"/>
                </a:solidFill>
                <a:effectLst/>
                <a:highlight>
                  <a:srgbClr val="FFFFFF"/>
                </a:highlight>
                <a:latin typeface="Montserrat" panose="00000500000000000000" pitchFamily="2" charset="0"/>
              </a:rPr>
              <a:t>SITUATIONAL AWARENESS AND THE COLOR CODES OF AWARENESS</a:t>
            </a:r>
          </a:p>
          <a:p>
            <a:pPr marL="174625" indent="-174625" algn="just">
              <a:buClr>
                <a:srgbClr val="28A6DF"/>
              </a:buClr>
              <a:buSzPct val="120000"/>
              <a:buFont typeface="Montserrat" panose="00000500000000000000" pitchFamily="50" charset="0"/>
              <a:buChar char="›"/>
            </a:pPr>
            <a:r>
              <a:rPr lang="en-US" sz="1100" i="0" cap="all" dirty="0">
                <a:solidFill>
                  <a:srgbClr val="000000"/>
                </a:solidFill>
                <a:effectLst/>
                <a:highlight>
                  <a:srgbClr val="FFFFFF"/>
                </a:highlight>
                <a:latin typeface="Montserrat" panose="00000500000000000000" pitchFamily="2" charset="0"/>
              </a:rPr>
              <a:t>ADT (ATTENTION TO DETAIL TRAINING) KIMS GAME</a:t>
            </a:r>
          </a:p>
          <a:p>
            <a:pPr marL="174625" indent="-174625" algn="just">
              <a:buClr>
                <a:srgbClr val="28A6DF"/>
              </a:buClr>
              <a:buSzPct val="120000"/>
              <a:buFont typeface="Montserrat" panose="00000500000000000000" pitchFamily="50" charset="0"/>
              <a:buChar char="›"/>
            </a:pPr>
            <a:endParaRPr lang="en-US" sz="1200" dirty="0">
              <a:latin typeface="Montserrat" panose="00000500000000000000" pitchFamily="50" charset="0"/>
            </a:endParaRPr>
          </a:p>
        </p:txBody>
      </p:sp>
      <p:grpSp>
        <p:nvGrpSpPr>
          <p:cNvPr id="7" name="Group 6">
            <a:extLst>
              <a:ext uri="{FF2B5EF4-FFF2-40B4-BE49-F238E27FC236}">
                <a16:creationId xmlns:a16="http://schemas.microsoft.com/office/drawing/2014/main" id="{AD2433CD-4013-43C2-AAC7-6242C16FAF37}"/>
              </a:ext>
            </a:extLst>
          </p:cNvPr>
          <p:cNvGrpSpPr/>
          <p:nvPr/>
        </p:nvGrpSpPr>
        <p:grpSpPr>
          <a:xfrm>
            <a:off x="187664" y="123671"/>
            <a:ext cx="4681345" cy="4694657"/>
            <a:chOff x="187664" y="659463"/>
            <a:chExt cx="4681345" cy="4694657"/>
          </a:xfrm>
        </p:grpSpPr>
        <p:pic>
          <p:nvPicPr>
            <p:cNvPr id="12" name="Picture 4">
              <a:extLst>
                <a:ext uri="{FF2B5EF4-FFF2-40B4-BE49-F238E27FC236}">
                  <a16:creationId xmlns:a16="http://schemas.microsoft.com/office/drawing/2014/main" id="{E41CEBC6-08CC-4853-B03E-8BF6ED06B20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16366" r="16366"/>
            <a:stretch/>
          </p:blipFill>
          <p:spPr bwMode="auto">
            <a:xfrm>
              <a:off x="1147699" y="659463"/>
              <a:ext cx="2611984" cy="2582132"/>
            </a:xfrm>
            <a:prstGeom prst="ellipse">
              <a:avLst/>
            </a:prstGeom>
            <a:noFill/>
            <a:extLst>
              <a:ext uri="{909E8E84-426E-40DD-AFC4-6F175D3DCCD1}">
                <a14:hiddenFill xmlns:a14="http://schemas.microsoft.com/office/drawing/2010/main">
                  <a:solidFill>
                    <a:srgbClr val="FFFFFF"/>
                  </a:solidFill>
                </a14:hiddenFill>
              </a:ext>
            </a:extLst>
          </p:spPr>
        </p:pic>
        <p:sp>
          <p:nvSpPr>
            <p:cNvPr id="61" name="Title 1">
              <a:extLst>
                <a:ext uri="{FF2B5EF4-FFF2-40B4-BE49-F238E27FC236}">
                  <a16:creationId xmlns:a16="http://schemas.microsoft.com/office/drawing/2014/main" id="{81E9C843-D5FA-457E-B926-84EBA9EEFF56}"/>
                </a:ext>
              </a:extLst>
            </p:cNvPr>
            <p:cNvSpPr txBox="1">
              <a:spLocks/>
            </p:cNvSpPr>
            <p:nvPr/>
          </p:nvSpPr>
          <p:spPr>
            <a:xfrm>
              <a:off x="187664" y="3226756"/>
              <a:ext cx="4681345" cy="113068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b="1" kern="1200">
                  <a:solidFill>
                    <a:srgbClr val="282669"/>
                  </a:solidFill>
                  <a:latin typeface="Montserrat" panose="00000500000000000000" pitchFamily="50" charset="0"/>
                  <a:ea typeface="+mj-ea"/>
                  <a:cs typeface="+mj-cs"/>
                </a:defRPr>
              </a:lvl1pPr>
            </a:lstStyle>
            <a:p>
              <a:pPr algn="ctr"/>
              <a:r>
                <a:rPr lang="en-US" sz="2800" dirty="0">
                  <a:solidFill>
                    <a:schemeClr val="tx1"/>
                  </a:solidFill>
                  <a:latin typeface="Montserrat" panose="00000500000000000000" pitchFamily="2" charset="0"/>
                </a:rPr>
                <a:t>JOSEPH TETI</a:t>
              </a:r>
              <a:br>
                <a:rPr lang="en-US" dirty="0">
                  <a:solidFill>
                    <a:schemeClr val="tx1"/>
                  </a:solidFill>
                </a:rPr>
              </a:br>
              <a:r>
                <a:rPr lang="en-US" sz="1600" b="0" dirty="0">
                  <a:solidFill>
                    <a:schemeClr val="tx1"/>
                  </a:solidFill>
                </a:rPr>
                <a:t>Special Ops Veteran</a:t>
              </a:r>
            </a:p>
          </p:txBody>
        </p:sp>
        <p:cxnSp>
          <p:nvCxnSpPr>
            <p:cNvPr id="63" name="Straight Connector 62">
              <a:extLst>
                <a:ext uri="{FF2B5EF4-FFF2-40B4-BE49-F238E27FC236}">
                  <a16:creationId xmlns:a16="http://schemas.microsoft.com/office/drawing/2014/main" id="{83E767E6-88F8-4583-8E73-7831CE97818A}"/>
                </a:ext>
              </a:extLst>
            </p:cNvPr>
            <p:cNvCxnSpPr>
              <a:cxnSpLocks/>
            </p:cNvCxnSpPr>
            <p:nvPr/>
          </p:nvCxnSpPr>
          <p:spPr>
            <a:xfrm>
              <a:off x="340633" y="4156948"/>
              <a:ext cx="4226116"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Rectangle: Rounded Corners 15">
              <a:extLst>
                <a:ext uri="{FF2B5EF4-FFF2-40B4-BE49-F238E27FC236}">
                  <a16:creationId xmlns:a16="http://schemas.microsoft.com/office/drawing/2014/main" id="{5818E3ED-FBB4-4F0A-9B4F-EB0091C7D36C}"/>
                </a:ext>
              </a:extLst>
            </p:cNvPr>
            <p:cNvSpPr/>
            <p:nvPr/>
          </p:nvSpPr>
          <p:spPr>
            <a:xfrm>
              <a:off x="1455189" y="4294095"/>
              <a:ext cx="2080415" cy="327194"/>
            </a:xfrm>
            <a:prstGeom prst="roundRect">
              <a:avLst>
                <a:gd name="adj" fmla="val 50000"/>
              </a:avLst>
            </a:prstGeom>
            <a:noFill/>
            <a:ln w="28575">
              <a:solidFill>
                <a:srgbClr val="28A6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Montserrat" panose="00000500000000000000" pitchFamily="50" charset="0"/>
                </a:rPr>
                <a:t>$18,750</a:t>
              </a:r>
            </a:p>
          </p:txBody>
        </p:sp>
        <p:sp>
          <p:nvSpPr>
            <p:cNvPr id="19" name="TextBox 18">
              <a:extLst>
                <a:ext uri="{FF2B5EF4-FFF2-40B4-BE49-F238E27FC236}">
                  <a16:creationId xmlns:a16="http://schemas.microsoft.com/office/drawing/2014/main" id="{1C05B2D8-427C-4F4B-BFCA-85337D48C867}"/>
                </a:ext>
              </a:extLst>
            </p:cNvPr>
            <p:cNvSpPr txBox="1"/>
            <p:nvPr/>
          </p:nvSpPr>
          <p:spPr>
            <a:xfrm>
              <a:off x="692195" y="4707789"/>
              <a:ext cx="3606401" cy="646331"/>
            </a:xfrm>
            <a:prstGeom prst="rect">
              <a:avLst/>
            </a:prstGeom>
            <a:noFill/>
          </p:spPr>
          <p:txBody>
            <a:bodyPr wrap="square" rtlCol="0">
              <a:spAutoFit/>
            </a:bodyPr>
            <a:lstStyle/>
            <a:p>
              <a:pPr algn="ctr"/>
              <a:r>
                <a:rPr lang="en-US" sz="900" dirty="0">
                  <a:latin typeface="Montserrat" panose="00000500000000000000" pitchFamily="50" charset="0"/>
                </a:rPr>
                <a:t>*</a:t>
              </a:r>
              <a:r>
                <a:rPr lang="en-US" sz="900" i="1" dirty="0">
                  <a:latin typeface="Montserrat" panose="00000500000000000000" pitchFamily="50" charset="0"/>
                </a:rPr>
                <a:t>Client is responsible for roundtrip airfare, ground transportation, hotel accommodations and incidentals for up to two nights</a:t>
              </a:r>
            </a:p>
            <a:p>
              <a:pPr algn="ctr"/>
              <a:r>
                <a:rPr lang="en-US" sz="900" i="1" dirty="0">
                  <a:latin typeface="Montserrat" panose="00000500000000000000" pitchFamily="50" charset="0"/>
                </a:rPr>
                <a:t>Travels from Charlotte, NC</a:t>
              </a:r>
            </a:p>
          </p:txBody>
        </p:sp>
      </p:grpSp>
      <p:pic>
        <p:nvPicPr>
          <p:cNvPr id="3" name="Picture 2">
            <a:extLst>
              <a:ext uri="{FF2B5EF4-FFF2-40B4-BE49-F238E27FC236}">
                <a16:creationId xmlns:a16="http://schemas.microsoft.com/office/drawing/2014/main" id="{3E1C91E0-7460-B6B7-4CFC-50AD469A88C2}"/>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2111927" y="5014057"/>
            <a:ext cx="1139500" cy="1707418"/>
          </a:xfrm>
          <a:prstGeom prst="rect">
            <a:avLst/>
          </a:prstGeom>
        </p:spPr>
      </p:pic>
    </p:spTree>
    <p:extLst>
      <p:ext uri="{BB962C8B-B14F-4D97-AF65-F5344CB8AC3E}">
        <p14:creationId xmlns:p14="http://schemas.microsoft.com/office/powerpoint/2010/main" val="32281531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9001</TotalTime>
  <Words>339</Words>
  <Application>Microsoft Office PowerPoint</Application>
  <PresentationFormat>Widescreen</PresentationFormat>
  <Paragraphs>26</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Montserrat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Emily French</dc:creator>
  <cp:lastModifiedBy>Duncan Hesketh</cp:lastModifiedBy>
  <cp:revision>58</cp:revision>
  <dcterms:created xsi:type="dcterms:W3CDTF">2023-01-24T22:07:27Z</dcterms:created>
  <dcterms:modified xsi:type="dcterms:W3CDTF">2024-04-11T20:15:42Z</dcterms:modified>
</cp:coreProperties>
</file>