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D304-D946-463D-B909-13D6B4C17FB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6991-8FAE-452E-A984-0B679B0F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79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1E1B-5CF4-BA66-B6C3-8035F524B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E17CA-1F80-782A-A543-5382700D9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AADB-0467-0A4E-1FA6-5ED05311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218D-54A4-2CB3-7A42-D10E7577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3704-0C0F-9457-9B57-388175B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159B-5E0F-B2B2-D1DB-E63014D8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FBD2F-7CBA-D378-3D3C-99D4D5D7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CDA33-0B02-D508-0F97-466A2714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A942-0F43-1ACF-7C4A-9ED4BB82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FEEF-A640-9AA2-669D-2F4624ED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D32C1-6B36-B461-7AE0-9FA3570EF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37F07-3C42-FA48-0B04-C09641BD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C4DD-1F2A-FB92-6319-3BC7A58F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A954-474B-B25A-23F7-B118AB13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CD1C-BC9D-D901-FA30-5CCB2565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617-B90A-2CF9-B08F-1A867290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8105-3229-EA04-7DF5-89E76AC2C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0328-B987-9468-FEC7-944AE7C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617E-DD72-0177-2D89-2E626622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92E7-5E11-18F5-9B46-495ABA1F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0AD8-BB66-1872-917E-3867B36F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C4948-16EF-229C-293B-BE4EAF0C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140C-7EE9-1D0B-BEBC-93AD853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BAD1-D59B-4911-D887-33FCC10E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C0CF4-2E06-2B41-4BE5-4FD61016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6AD5-D6AB-B281-38AC-D1FA8EEE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5B49-74DE-EC2A-6BB3-907D543B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4C9A2-1BC3-58AF-A4C6-AE7E1F876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072C-4355-C1BD-3FE9-44D9E3ED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349E-B6AA-72E0-A2B8-8C261033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591B7-F1DD-5E26-8F3B-CF4CC66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0EEB-5527-7173-AD64-81FFE217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1328-6FDD-5E83-C934-10FFC6733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5DABD-BAAE-28FE-6D39-0A4DC5F07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8AB89-2BB3-0BBC-EFF3-63418E663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63C-9992-5D49-6F99-8690A0406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B7945-1752-9275-5CC1-3BA93BFB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28CB-B220-735E-2C6E-B22E736C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E8AFE-D24C-C41E-E67C-7737A95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0C7B-1AA3-AB1D-936F-D487B205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930F4-4C9B-5E21-118A-51BD73FC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E07DD-A4C4-12D7-ADE6-4110F72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26FA9-5E72-7EFC-B966-0E48C95A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F6ECC-C202-82F5-C672-75E55796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08921-1C93-534A-C67A-397C5A1B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0D750-680B-F7CF-49DD-A141EA37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D8FE-AF6D-1EE8-C772-546A3718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60B7-F28B-B623-107D-854004F8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24E79-530C-311A-8122-24378D7E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9C17-6887-D81C-7C7B-3ED91849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AD52D-2C75-D8E8-703E-28C8E611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BD8A4-4069-5A05-202D-D788EE6E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2415-719D-E93E-E15A-5C9C11FB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85EB8-C274-D90F-FD6F-50565A8A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F0D88-1310-5DB7-2A5C-A5105A31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15A3E-6085-5C88-28B4-38C942CD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A3951-394F-701F-A832-37536AD4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1E600-7C28-2870-AB3B-C29DB014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4ACB9-A9A9-80DF-3005-4CB278A6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C1B2-9541-36E2-C037-372AF9DC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24ED2-6DB8-200E-4876-A03F0FBF3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C9FB-471E-4F2A-91F1-B2D4D078294E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5887-ECA4-5BC6-213C-52E0D19CF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260D-9D12-20C0-0DE9-F0C7D813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youtube.com/watch?v=VFshvhzcCVw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85952" y="348040"/>
            <a:ext cx="705958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Jeremy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Gutsche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Founder &amp; CEO of Trend Hunter – the world’s #1 trend website and innovation consultancy with over 3.5 billion views and 10,000 completed projects with a client list including Google, Disney, Starbucks and NASA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#1 Most-watched innovation keynote speaker, inspiring over 35 million people online and 535,000 at live events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4x author including the NYT bestseller, Better and Faster: The Proven Path to Unstoppable Ideas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Grew a $1 billion portfolio for a bank, studied innovation at Stanford, completed an MBA from Queen’s University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One of Capital One’s youngest business directors and innovation leaders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Innovation Through Chaos – How to Create The Future &amp; Thrive During Change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Disrupt or be Disrupted – Learn to Spark Innovation and Change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Creating a Culture of Innovation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The Super Future &amp; AI Keynote</a:t>
            </a:r>
            <a:endParaRPr lang="en-US" sz="1200" b="0" i="0" dirty="0">
              <a:solidFill>
                <a:srgbClr val="1F2124"/>
              </a:solidFill>
              <a:effectLst/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Better &amp; Faster Innovation Keynote</a:t>
            </a:r>
            <a:endParaRPr lang="en-US" sz="1200" dirty="0">
              <a:solidFill>
                <a:srgbClr val="1F2124"/>
              </a:solidFill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ADAPT &amp; DISRUPT: CAPTURE NEW BUSINESS OPPORTUNITIES AND STAY AHEAD OF THE PACK</a:t>
            </a:r>
            <a:endParaRPr lang="en-US" sz="1200" b="0" i="0" dirty="0">
              <a:solidFill>
                <a:srgbClr val="1F2124"/>
              </a:solidFill>
              <a:effectLst/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How to Make Change Happen When Change is Hard</a:t>
            </a:r>
            <a:endParaRPr lang="en-US" sz="1200" dirty="0">
              <a:solidFill>
                <a:srgbClr val="1F2124"/>
              </a:solidFill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CREATING A CULTURE OF CUSTOMER OBSESSION</a:t>
            </a:r>
            <a:endParaRPr lang="en-US" sz="1200" b="0" i="0" dirty="0">
              <a:solidFill>
                <a:srgbClr val="1F2124"/>
              </a:solidFill>
              <a:effectLst/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How to Make Messages that Stick, Sell and Persuade</a:t>
            </a: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solidFill>
                <a:srgbClr val="28A6DF"/>
              </a:solidFill>
              <a:latin typeface="Montserrat" panose="000005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1206E2-48B1-D626-B65E-F8BA99C25B6F}"/>
              </a:ext>
            </a:extLst>
          </p:cNvPr>
          <p:cNvGrpSpPr/>
          <p:nvPr/>
        </p:nvGrpSpPr>
        <p:grpSpPr>
          <a:xfrm>
            <a:off x="358248" y="2829783"/>
            <a:ext cx="4479040" cy="2845068"/>
            <a:chOff x="285984" y="2823513"/>
            <a:chExt cx="4479040" cy="214674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267E7FC-6AAE-4893-B49A-6C67D72D92B4}"/>
                </a:ext>
              </a:extLst>
            </p:cNvPr>
            <p:cNvGrpSpPr/>
            <p:nvPr/>
          </p:nvGrpSpPr>
          <p:grpSpPr>
            <a:xfrm>
              <a:off x="285984" y="2823513"/>
              <a:ext cx="4479040" cy="2146748"/>
              <a:chOff x="386138" y="2857389"/>
              <a:chExt cx="4479040" cy="2146748"/>
            </a:xfrm>
          </p:grpSpPr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81E9C843-D5FA-457E-B926-84EBA9EEFF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6138" y="2857389"/>
                <a:ext cx="4479040" cy="113068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200" b="1" dirty="0">
                    <a:solidFill>
                      <a:schemeClr val="tx1"/>
                    </a:solidFill>
                    <a:latin typeface="Montserrat" panose="00000500000000000000" pitchFamily="2" charset="0"/>
                  </a:rPr>
                  <a:t>Jeremy </a:t>
                </a:r>
                <a:r>
                  <a:rPr lang="en-US" sz="3200" b="1" dirty="0" err="1">
                    <a:solidFill>
                      <a:schemeClr val="tx1"/>
                    </a:solidFill>
                    <a:latin typeface="Montserrat" panose="00000500000000000000" pitchFamily="2" charset="0"/>
                  </a:rPr>
                  <a:t>Gutsche</a:t>
                </a:r>
                <a:endPara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Montserrat" panose="02000505000000020004" pitchFamily="2" charset="0"/>
                  </a:rPr>
                  <a:t>Founder and CEO of Trend Hunter</a:t>
                </a: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5818E3ED-FBB4-4F0A-9B4F-EB0091C7D36C}"/>
                  </a:ext>
                </a:extLst>
              </p:cNvPr>
              <p:cNvSpPr/>
              <p:nvPr/>
            </p:nvSpPr>
            <p:spPr>
              <a:xfrm>
                <a:off x="1639703" y="4087706"/>
                <a:ext cx="2080415" cy="327194"/>
              </a:xfrm>
              <a:prstGeom prst="roundRect">
                <a:avLst>
                  <a:gd name="adj" fmla="val 50000"/>
                </a:avLst>
              </a:prstGeom>
              <a:noFill/>
              <a:ln w="28575">
                <a:solidFill>
                  <a:srgbClr val="28A6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Montserrat" panose="00000500000000000000" pitchFamily="50" charset="0"/>
                  </a:rPr>
                  <a:t>Fee: $55,000++</a:t>
                </a:r>
              </a:p>
            </p:txBody>
          </p:sp>
          <p:sp>
            <p:nvSpPr>
              <p:cNvPr id="17" name="TextBox 18">
                <a:extLst>
                  <a:ext uri="{FF2B5EF4-FFF2-40B4-BE49-F238E27FC236}">
                    <a16:creationId xmlns:a16="http://schemas.microsoft.com/office/drawing/2014/main" id="{1C05B2D8-427C-4F4B-BFCA-85337D48C867}"/>
                  </a:ext>
                </a:extLst>
              </p:cNvPr>
              <p:cNvSpPr txBox="1"/>
              <p:nvPr/>
            </p:nvSpPr>
            <p:spPr>
              <a:xfrm>
                <a:off x="906522" y="4496306"/>
                <a:ext cx="3606401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dirty="0">
                    <a:latin typeface="Montserrat" panose="00000500000000000000" pitchFamily="50" charset="0"/>
                  </a:rPr>
                  <a:t>*</a:t>
                </a:r>
                <a:r>
                  <a:rPr lang="en-US" sz="900" i="1" dirty="0">
                    <a:latin typeface="Montserrat" panose="00000500000000000000" pitchFamily="50" charset="0"/>
                  </a:rPr>
                  <a:t>Client is responsible for business class, round-trip airfare, ground transportation, hotel accommodations and incidentals for up to two nights</a:t>
                </a:r>
              </a:p>
            </p:txBody>
          </p: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7C00563-F78D-4CA8-B366-24E0BB5C42ED}"/>
                </a:ext>
              </a:extLst>
            </p:cNvPr>
            <p:cNvCxnSpPr>
              <a:cxnSpLocks/>
            </p:cNvCxnSpPr>
            <p:nvPr/>
          </p:nvCxnSpPr>
          <p:spPr>
            <a:xfrm>
              <a:off x="396356" y="3972423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Picture 2">
            <a:extLst>
              <a:ext uri="{FF2B5EF4-FFF2-40B4-BE49-F238E27FC236}">
                <a16:creationId xmlns:a16="http://schemas.microsoft.com/office/drawing/2014/main" id="{4D362616-2C00-22EE-13D5-489EBD525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" r="855"/>
          <a:stretch/>
        </p:blipFill>
        <p:spPr bwMode="auto">
          <a:xfrm>
            <a:off x="1242569" y="348040"/>
            <a:ext cx="2533689" cy="256809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black and white cover with white text&#10;&#10;Description automatically generated">
            <a:extLst>
              <a:ext uri="{FF2B5EF4-FFF2-40B4-BE49-F238E27FC236}">
                <a16:creationId xmlns:a16="http://schemas.microsoft.com/office/drawing/2014/main" id="{7A2119A0-26C8-C108-F6E5-D6184E1B2D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0" y="5483665"/>
            <a:ext cx="906341" cy="1326353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8D22A27-6A4A-1A9B-C70E-63995387FC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" y="5488471"/>
            <a:ext cx="910744" cy="1332796"/>
          </a:xfrm>
          <a:prstGeom prst="rect">
            <a:avLst/>
          </a:prstGeom>
        </p:spPr>
      </p:pic>
      <p:pic>
        <p:nvPicPr>
          <p:cNvPr id="9" name="Picture 8" descr="A book cover with white text&#10;&#10;Description automatically generated">
            <a:extLst>
              <a:ext uri="{FF2B5EF4-FFF2-40B4-BE49-F238E27FC236}">
                <a16:creationId xmlns:a16="http://schemas.microsoft.com/office/drawing/2014/main" id="{207E1A69-B5C3-FA34-0C29-AA5C23A17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001" y="5499727"/>
            <a:ext cx="906341" cy="1326353"/>
          </a:xfrm>
          <a:prstGeom prst="rect">
            <a:avLst/>
          </a:prstGeom>
        </p:spPr>
      </p:pic>
      <p:pic>
        <p:nvPicPr>
          <p:cNvPr id="14" name="Picture 13" descr="A cover of a book&#10;&#10;Description automatically generated">
            <a:extLst>
              <a:ext uri="{FF2B5EF4-FFF2-40B4-BE49-F238E27FC236}">
                <a16:creationId xmlns:a16="http://schemas.microsoft.com/office/drawing/2014/main" id="{C8E47DA7-6264-7800-2A1E-6C0FD9FCA8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230" y="5483665"/>
            <a:ext cx="906342" cy="1326354"/>
          </a:xfrm>
          <a:prstGeom prst="rect">
            <a:avLst/>
          </a:prstGeom>
        </p:spPr>
      </p:pic>
      <p:pic>
        <p:nvPicPr>
          <p:cNvPr id="18" name="Picture 17" descr="A book cover with white text&#10;&#10;Description automatically generated">
            <a:extLst>
              <a:ext uri="{FF2B5EF4-FFF2-40B4-BE49-F238E27FC236}">
                <a16:creationId xmlns:a16="http://schemas.microsoft.com/office/drawing/2014/main" id="{ECC6EB0C-01BE-3A7F-4BF3-5BB55395C8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571" y="5556141"/>
            <a:ext cx="864502" cy="12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51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26077</TotalTime>
  <Words>226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54</cp:revision>
  <dcterms:created xsi:type="dcterms:W3CDTF">2022-07-20T04:49:40Z</dcterms:created>
  <dcterms:modified xsi:type="dcterms:W3CDTF">2024-04-05T15:19:44Z</dcterms:modified>
</cp:coreProperties>
</file>