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98555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JLImCyYe5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DF162CAC-3FC4-C7AA-31B3-43412F82765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1134"/>
          <a:stretch/>
        </p:blipFill>
        <p:spPr bwMode="auto">
          <a:xfrm>
            <a:off x="1073021" y="425836"/>
            <a:ext cx="2829775" cy="2843999"/>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4524315"/>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Danelle Umstead: Deloitte Feature</a:t>
            </a:r>
            <a:endParaRPr lang="en-US" sz="1200" b="1" dirty="0">
              <a:solidFill>
                <a:srgbClr val="00B0F0"/>
              </a:solidFill>
              <a:latin typeface="Montserrat" panose="02000505000000020004" pitchFamily="2" charset="0"/>
            </a:endParaRPr>
          </a:p>
          <a:p>
            <a:pPr algn="just">
              <a:buClr>
                <a:srgbClr val="28A6DF"/>
              </a:buClr>
              <a:buSzPct val="120000"/>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Diagnosed with Retinitis Pigmentosa, a genetic eye condition where the retina progressively degenerates and eventually causes blindness at the age of 13</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Has no central vision, is losing her peripheral vision and her spotted vision limits her sight to less than five feet without any detail, yet she continued to defy odds in adaptive skiing which she was introduced to in 2001</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a:t>
            </a:r>
            <a:r>
              <a:rPr lang="en-US" sz="1200" b="0" i="0" dirty="0">
                <a:effectLst/>
                <a:latin typeface="Montserrat" panose="02000505000000020004" pitchFamily="2" charset="0"/>
              </a:rPr>
              <a:t>evere vision loss requires her to ski with a guide, her husband Rob, together they make up Team Vision4Gold</a:t>
            </a:r>
          </a:p>
          <a:p>
            <a:pPr algn="just">
              <a:buClr>
                <a:srgbClr val="28A6DF"/>
              </a:buClr>
              <a:buSzPct val="120000"/>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Duo made history at the 2010 Vancouver Winter Paralympic Games as the first husband and wife visually impaired ski race team to compete and medal for Team USA</a:t>
            </a: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The dynamic pair have won 3 Paralympic Bronze medals, 4 World Championship medals, and over 50 Alpine Skiing World Cup medals</a:t>
            </a:r>
          </a:p>
          <a:p>
            <a:pPr algn="just">
              <a:buClr>
                <a:srgbClr val="28A6DF"/>
              </a:buClr>
              <a:buSzPct val="120000"/>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Diag</a:t>
            </a:r>
            <a:r>
              <a:rPr lang="en-US" sz="1200" dirty="0">
                <a:latin typeface="Montserrat" panose="02000505000000020004" pitchFamily="2" charset="0"/>
              </a:rPr>
              <a:t>nosed with Multiple Sclerosis s</a:t>
            </a:r>
            <a:r>
              <a:rPr lang="en-US" sz="1200" b="0" i="0" dirty="0">
                <a:effectLst/>
                <a:latin typeface="Montserrat" panose="02000505000000020004" pitchFamily="2" charset="0"/>
              </a:rPr>
              <a:t>oon after the 2010 Paralympic Games, </a:t>
            </a:r>
            <a:r>
              <a:rPr lang="en-US" sz="1200" dirty="0">
                <a:latin typeface="Montserrat" panose="02000505000000020004" pitchFamily="2" charset="0"/>
              </a:rPr>
              <a:t>refusing</a:t>
            </a:r>
            <a:r>
              <a:rPr lang="en-US" sz="1200" b="0" i="0" dirty="0">
                <a:effectLst/>
                <a:latin typeface="Montserrat" panose="02000505000000020004" pitchFamily="2" charset="0"/>
              </a:rPr>
              <a:t> to let it deter her training and continuing to compete even winning a bronze medal in the 2017 World Para Alpine Skiing Competition</a:t>
            </a:r>
          </a:p>
          <a:p>
            <a:pPr marL="174625" indent="-174625" algn="just">
              <a:buClr>
                <a:srgbClr val="28A6DF"/>
              </a:buClr>
              <a:buSzPct val="120000"/>
              <a:buFont typeface="Montserrat" panose="00000500000000000000" pitchFamily="50" charset="0"/>
              <a:buChar char="›"/>
            </a:pPr>
            <a:endParaRPr lang="en-US" sz="1200" dirty="0">
              <a:solidFill>
                <a:schemeClr val="tx1">
                  <a:lumMod val="85000"/>
                  <a:lumOff val="15000"/>
                </a:schemeClr>
              </a:solidFill>
              <a:highlight>
                <a:srgbClr val="FFFF00"/>
              </a:highlight>
              <a:latin typeface="Roboto" panose="02000000000000000000" pitchFamily="2" charset="0"/>
            </a:endParaRPr>
          </a:p>
          <a:p>
            <a:pPr algn="just">
              <a:buClr>
                <a:srgbClr val="28A6DF"/>
              </a:buClr>
              <a:buSzPct val="120000"/>
            </a:pPr>
            <a:r>
              <a:rPr lang="en-US" sz="1200" dirty="0">
                <a:solidFill>
                  <a:schemeClr val="tx1">
                    <a:lumMod val="85000"/>
                    <a:lumOff val="15000"/>
                  </a:schemeClr>
                </a:solidFill>
                <a:latin typeface="Montserrat" panose="00000500000000000000" pitchFamily="50" charset="0"/>
              </a:rPr>
              <a:t>KEYNOTE TOPIC:</a:t>
            </a:r>
          </a:p>
          <a:p>
            <a:pPr marL="171450" indent="-171450" algn="just">
              <a:buClr>
                <a:srgbClr val="28A6DF"/>
              </a:buClr>
              <a:buSzPct val="120000"/>
              <a:buFont typeface="Arial" panose="020B0604020202020204" pitchFamily="34" charset="0"/>
              <a:buChar char="•"/>
            </a:pPr>
            <a:r>
              <a:rPr lang="en-US" sz="1200" dirty="0">
                <a:solidFill>
                  <a:schemeClr val="tx1">
                    <a:lumMod val="85000"/>
                    <a:lumOff val="15000"/>
                  </a:schemeClr>
                </a:solidFill>
                <a:latin typeface="Montserrat" panose="00000500000000000000" pitchFamily="50" charset="0"/>
              </a:rPr>
              <a:t>HOW TO DO THE IMPOSSIBLE EVERY DAY</a:t>
            </a:r>
          </a:p>
        </p:txBody>
      </p:sp>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Montserrat" panose="00000500000000000000" pitchFamily="2" charset="0"/>
              </a:rPr>
              <a:t>DANELLE UMSTEAD</a:t>
            </a:r>
          </a:p>
          <a:p>
            <a:pPr algn="ctr"/>
            <a:r>
              <a:rPr lang="en-US" sz="1600" i="0" dirty="0">
                <a:solidFill>
                  <a:schemeClr val="tx1"/>
                </a:solidFill>
                <a:effectLst/>
                <a:latin typeface="Montserrat" panose="02000505000000020004" pitchFamily="2" charset="0"/>
              </a:rPr>
              <a:t>Paralympian</a:t>
            </a:r>
            <a:endParaRPr lang="en-US" sz="1600" dirty="0">
              <a:solidFill>
                <a:schemeClr val="tx1"/>
              </a:solidFill>
              <a:latin typeface="Montserrat" panose="02000505000000020004" pitchFamily="2" charset="0"/>
            </a:endParaRPr>
          </a:p>
        </p:txBody>
      </p:sp>
      <p:sp>
        <p:nvSpPr>
          <p:cNvPr id="6" name="Rectangle: Rounded Corners 5">
            <a:extLst>
              <a:ext uri="{FF2B5EF4-FFF2-40B4-BE49-F238E27FC236}">
                <a16:creationId xmlns:a16="http://schemas.microsoft.com/office/drawing/2014/main" id="{E68C9809-1C40-45FA-8927-A5B407E96E94}"/>
              </a:ext>
            </a:extLst>
          </p:cNvPr>
          <p:cNvSpPr/>
          <p:nvPr/>
        </p:nvSpPr>
        <p:spPr>
          <a:xfrm>
            <a:off x="1569362" y="4204219"/>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$16,500</a:t>
            </a:r>
          </a:p>
        </p:txBody>
      </p:sp>
      <p:sp>
        <p:nvSpPr>
          <p:cNvPr id="7" name="TextBox 6">
            <a:extLst>
              <a:ext uri="{FF2B5EF4-FFF2-40B4-BE49-F238E27FC236}">
                <a16:creationId xmlns:a16="http://schemas.microsoft.com/office/drawing/2014/main" id="{A754D50B-FEB5-1AC3-FAB5-824E172DA647}"/>
              </a:ext>
            </a:extLst>
          </p:cNvPr>
          <p:cNvSpPr txBox="1"/>
          <p:nvPr/>
        </p:nvSpPr>
        <p:spPr>
          <a:xfrm>
            <a:off x="806368" y="4602311"/>
            <a:ext cx="3606401" cy="507831"/>
          </a:xfrm>
          <a:prstGeom prst="rect">
            <a:avLst/>
          </a:prstGeom>
          <a:noFill/>
        </p:spPr>
        <p:txBody>
          <a:bodyPr wrap="square" rtlCol="0">
            <a:spAutoFit/>
          </a:bodyPr>
          <a:lstStyle/>
          <a:p>
            <a:pPr algn="ctr"/>
            <a:r>
              <a:rPr lang="en-US" sz="900" i="1" dirty="0">
                <a:latin typeface="Montserrat" panose="00000500000000000000" pitchFamily="50" charset="0"/>
              </a:rPr>
              <a:t>*Client is responsible for round-trip airfare, ground transportation in event city and hotel accommodations for up to (2) nights</a:t>
            </a:r>
          </a:p>
        </p:txBody>
      </p:sp>
    </p:spTree>
    <p:extLst>
      <p:ext uri="{BB962C8B-B14F-4D97-AF65-F5344CB8AC3E}">
        <p14:creationId xmlns:p14="http://schemas.microsoft.com/office/powerpoint/2010/main" val="2558980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14906</TotalTime>
  <Words>220</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63</cp:revision>
  <dcterms:created xsi:type="dcterms:W3CDTF">2023-01-24T22:07:27Z</dcterms:created>
  <dcterms:modified xsi:type="dcterms:W3CDTF">2024-04-15T22:40:26Z</dcterms:modified>
</cp:coreProperties>
</file>