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DCE0F-9C79-42C7-9A40-A291AD6A0954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4A0D-1AFE-4C3D-9AC7-5095B1F27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3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10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CAB35-63E4-1D35-0143-412363507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9F666-0BF8-EE2C-1BFC-835C6CE8A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D720B-C09F-FC20-7158-C1FA8A1E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DC16B-09E1-E84A-996C-6E7947CF5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6D73DB-4F61-405D-5702-F1FA09EF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0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1D47C-26AF-96BE-C809-77EFD90EB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63675B-2E18-647E-60A2-35A7DB1FB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F7D18F-24C9-0000-8293-E759B532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D4EED-DD06-84C7-EFD6-810CB82F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E46A9-59E1-AEE6-6067-B746A0C17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1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8C7DCC-E806-2402-DBD6-108A84894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DAE59-848E-A744-79E2-52FA39029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D57C3-0555-9B02-B09C-5643B53F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2D69B-A448-A8B7-7AA5-166B0857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F5094-E3D4-3C17-C8B6-6A3F5C06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9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D1A0A-7EC8-8DC2-BAE8-706515021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80565-9984-A030-1708-DF2AA6556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E1D7B-E31A-22C2-89D3-C6D4AE1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83C54-8050-A4D9-1688-91D263AC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09B3C-4B63-89A2-1755-0A0CE3BBD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1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23231-0894-C1BD-509F-BF8E161B4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74939-AA09-4E0D-19D2-E3C70E864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1BE94-47FA-6907-BCFF-158F0145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CD0B6-0263-2417-CCFF-174430A54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ABB33-87E1-BF61-7C27-39195224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6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1B19-99CF-8BF5-2B11-677B55C11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98E50-2582-CDCA-98C8-5171F6503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F6666-7E81-1716-9ABF-99FEB5722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66463-F0A2-A29D-1E7E-B96A4312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9CF9E-8345-9025-6142-C112F9424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9EF5C-ACFD-CB9B-1C1C-9D80AEE82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0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F1901-C81B-D5E6-6D27-2C7ECD6E1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5B8BB-8E58-9AE6-1686-D5FB78453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8ADE3-5A3E-5B73-EF67-C1780CA80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B719B9-B812-1757-2935-0B64581AA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A8D6C-91EB-975A-6A55-119D87FFE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8C405E-129D-B080-329F-EFB91D50C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DC920-BAC6-C5B1-C912-632A19FEE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D5B8A-3045-AC4E-BBDB-0ECE1F099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2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10D2D-6089-4AAA-C130-3626F2C1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FEEC4A-7829-13E6-515E-09836018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36A51-ADB0-B53F-A035-A2AAC2B4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FEFE6-E5D6-3F88-1556-9ABF750A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9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E94BC3-A414-4E5B-60C4-C401C2D0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D5F951-0B01-C603-9491-466E332C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44F9A-E9DF-1142-DA18-ABFF62E88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9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A94F4-8ABE-4265-41C5-104C4A0D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EC680-B629-E80D-DF69-DF4B5247A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861312-6E69-A2AF-7756-77394F57E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526702-D1C2-D98C-0EB0-6477A063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14E32-0EE7-D879-3B03-0A6A7717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1889F7-BB7B-8406-9466-2A6A26B0A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9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BE4A3-F3ED-AF7F-A52C-46C64A2C0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5C7CD-BE9B-97A3-D906-6560E689B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8A39C-3093-475A-E394-0AD63C260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79138-41A1-2AA1-3789-CD4AE5CFA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B200DE-47AA-046C-D977-BA433E8D6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2D9DA-4223-5088-AF54-777B16D6E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5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1A382F-9A3B-5806-4FE5-21BEC033E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C7561-DFD9-1BD2-F874-775E00EF0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F5E79-026B-E191-289B-74FF67776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418B-6E22-476F-A77C-21D109343558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5458F-C199-9690-0F42-6EFDCDED0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D6BCB-ACE5-EAC9-F636-4501DE56F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E45FF-2907-4F22-B107-C05A56954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4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www.youtube.com/watch?v=JhBzxy7CneM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4FE7655-EC04-47BF-BDF8-9CB39A57D2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903" t="11421" r="38900" b="21443"/>
          <a:stretch/>
        </p:blipFill>
        <p:spPr>
          <a:xfrm>
            <a:off x="1309202" y="258091"/>
            <a:ext cx="2546010" cy="2639994"/>
          </a:xfrm>
          <a:prstGeom prst="ellipse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C347C36-6BAD-47DF-A629-2724BE4D307D}"/>
              </a:ext>
            </a:extLst>
          </p:cNvPr>
          <p:cNvGrpSpPr/>
          <p:nvPr/>
        </p:nvGrpSpPr>
        <p:grpSpPr>
          <a:xfrm>
            <a:off x="370049" y="2767434"/>
            <a:ext cx="4479040" cy="2037850"/>
            <a:chOff x="370049" y="3286503"/>
            <a:chExt cx="4479040" cy="2037850"/>
          </a:xfrm>
        </p:grpSpPr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9" y="3286503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rgbClr val="282669"/>
                  </a:solidFill>
                  <a:latin typeface="Montserrat" panose="00000500000000000000" pitchFamily="50" charset="0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3200" dirty="0">
                  <a:solidFill>
                    <a:schemeClr val="tx1"/>
                  </a:solidFill>
                  <a:latin typeface="Montserrat" panose="00000500000000000000" pitchFamily="2" charset="0"/>
                </a:rPr>
                <a:t>DAN HEATH</a:t>
              </a:r>
              <a:br>
                <a:rPr lang="en-US" dirty="0">
                  <a:solidFill>
                    <a:schemeClr val="tx1"/>
                  </a:solidFill>
                </a:rPr>
              </a:br>
              <a:r>
                <a:rPr lang="en-US" sz="1600" dirty="0">
                  <a:solidFill>
                    <a:schemeClr val="tx1"/>
                  </a:solidFill>
                </a:rPr>
                <a:t>Bestselling Business Author</a:t>
              </a: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3E767E6-88F8-4583-8E73-7831CE97818A}"/>
                </a:ext>
              </a:extLst>
            </p:cNvPr>
            <p:cNvCxnSpPr>
              <a:cxnSpLocks/>
            </p:cNvCxnSpPr>
            <p:nvPr/>
          </p:nvCxnSpPr>
          <p:spPr>
            <a:xfrm>
              <a:off x="370049" y="4206891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569361" y="4337542"/>
              <a:ext cx="2080415" cy="327194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Fee: TBC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6367" y="4816522"/>
              <a:ext cx="3606401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business class, round-trip airfare, ground transportation in home and event cities, hotel accommodations and incidentals for up to two nights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1-716B-480E-B23B-9FA8BCAE1C41}"/>
              </a:ext>
            </a:extLst>
          </p:cNvPr>
          <p:cNvSpPr txBox="1"/>
          <p:nvPr/>
        </p:nvSpPr>
        <p:spPr>
          <a:xfrm>
            <a:off x="4762367" y="164739"/>
            <a:ext cx="705958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0000500000000000000" pitchFamily="50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Dan Heath</a:t>
            </a:r>
            <a:endParaRPr lang="en-US" sz="1200" b="1" dirty="0">
              <a:solidFill>
                <a:srgbClr val="28A6DF"/>
              </a:solidFill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latin typeface="Montserrat" panose="00000500000000000000" pitchFamily="50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Senior Fellow at Duke University’s CASE center, which supports entrepreneurs who fight for social good</a:t>
            </a:r>
          </a:p>
          <a:p>
            <a:pPr algn="just">
              <a:buClr>
                <a:srgbClr val="28A6DF"/>
              </a:buClr>
              <a:buSzPct val="120000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Co-author of 4 New York Times bestselling books,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Made to Stick, Switch, Decisive, 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and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 The Power of Moments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,</a:t>
            </a: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 which have sold over $3 million copies combined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In 2020 released the book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Upstream: The Quest to Solve Problems Before They Happen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which studies leaders who have escaped the cycle of reaction and triumphed in preventing major problems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Books have been praised by a wide variety of media sources including Harvard Business Review, U.S. Army and People magazine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Co-founder of </a:t>
            </a:r>
            <a:r>
              <a:rPr lang="en-US" sz="1200" dirty="0" err="1">
                <a:solidFill>
                  <a:prstClr val="black"/>
                </a:solidFill>
                <a:latin typeface="Montserrat" panose="02000505000000020004" pitchFamily="2" charset="0"/>
              </a:rPr>
              <a:t>Thinkwell</a:t>
            </a: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, an innovative education company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solidFill>
                  <a:prstClr val="black"/>
                </a:solidFill>
                <a:latin typeface="Montserrat" panose="02000505000000020004" pitchFamily="2" charset="0"/>
              </a:rPr>
              <a:t>In 2013, was named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to the Thinkers50 list of 50 most influential management thinkers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prstClr val="black"/>
                </a:solidFill>
                <a:latin typeface="Montserrat" panose="02000505000000020004" pitchFamily="2" charset="0"/>
              </a:rPr>
              <a:t>Keynote Topics: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UPSTREAM: THE QUEST TO SOLVE PROBLEMS BEFORE THEY HAPPEN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CREATING MOMENTS THAT MATTER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LEADING A SWITCH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MAKING IDEAS STICK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BEING DECISIVE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pic>
        <p:nvPicPr>
          <p:cNvPr id="5" name="Picture 4" descr="A book cover of a black ball with a blue triangle&#10;&#10;Description automatically generated">
            <a:extLst>
              <a:ext uri="{FF2B5EF4-FFF2-40B4-BE49-F238E27FC236}">
                <a16:creationId xmlns:a16="http://schemas.microsoft.com/office/drawing/2014/main" id="{9E734064-6F38-A61E-F1DA-DF2F69B3A8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0" y="5180676"/>
            <a:ext cx="1103685" cy="1648453"/>
          </a:xfrm>
          <a:prstGeom prst="rect">
            <a:avLst/>
          </a:prstGeom>
        </p:spPr>
      </p:pic>
      <p:pic>
        <p:nvPicPr>
          <p:cNvPr id="7" name="Picture 6" descr="A book cover with a tape on it&#10;&#10;Description automatically generated">
            <a:extLst>
              <a:ext uri="{FF2B5EF4-FFF2-40B4-BE49-F238E27FC236}">
                <a16:creationId xmlns:a16="http://schemas.microsoft.com/office/drawing/2014/main" id="{E02F69EC-2B10-4881-A935-3D1F67B24E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511" y="5178084"/>
            <a:ext cx="1100148" cy="1648453"/>
          </a:xfrm>
          <a:prstGeom prst="rect">
            <a:avLst/>
          </a:prstGeom>
        </p:spPr>
      </p:pic>
      <p:pic>
        <p:nvPicPr>
          <p:cNvPr id="9" name="Picture 8" descr="A switch with red signs on it&#10;&#10;Description automatically generated">
            <a:extLst>
              <a:ext uri="{FF2B5EF4-FFF2-40B4-BE49-F238E27FC236}">
                <a16:creationId xmlns:a16="http://schemas.microsoft.com/office/drawing/2014/main" id="{96007ED2-FEE5-80CC-CD2A-95764B3B5E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974" y="5198581"/>
            <a:ext cx="1137185" cy="1630548"/>
          </a:xfrm>
          <a:prstGeom prst="rect">
            <a:avLst/>
          </a:prstGeom>
        </p:spPr>
      </p:pic>
      <p:pic>
        <p:nvPicPr>
          <p:cNvPr id="11" name="Picture 10" descr="A book cover of a glass jar with lightning in it&#10;&#10;Description automatically generated">
            <a:extLst>
              <a:ext uri="{FF2B5EF4-FFF2-40B4-BE49-F238E27FC236}">
                <a16:creationId xmlns:a16="http://schemas.microsoft.com/office/drawing/2014/main" id="{7F00A9F9-2A70-62C5-44E6-90469BD249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396" y="5198581"/>
            <a:ext cx="1059769" cy="1624514"/>
          </a:xfrm>
          <a:prstGeom prst="rect">
            <a:avLst/>
          </a:prstGeom>
        </p:spPr>
      </p:pic>
      <p:pic>
        <p:nvPicPr>
          <p:cNvPr id="14" name="Picture 13" descr="A book cover of a lifebuoy&#10;&#10;Description automatically generated">
            <a:extLst>
              <a:ext uri="{FF2B5EF4-FFF2-40B4-BE49-F238E27FC236}">
                <a16:creationId xmlns:a16="http://schemas.microsoft.com/office/drawing/2014/main" id="{F5DD0C2F-F96A-E18E-47F2-9CE452E49B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666" y="5189113"/>
            <a:ext cx="1063706" cy="1630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38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193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4</cp:revision>
  <dcterms:created xsi:type="dcterms:W3CDTF">2023-10-30T19:29:02Z</dcterms:created>
  <dcterms:modified xsi:type="dcterms:W3CDTF">2024-04-02T23:43:13Z</dcterms:modified>
</cp:coreProperties>
</file>