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0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3/11/2024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133309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3/11/2024</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3/11/2024</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3/11/2024</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3/11/2024</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3/11/2024</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3/11/2024</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3/11/2024</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3/11/2024</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3/11/2024</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3/11/2024</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3/11/2024</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3/11/2024</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s://www.youtube.com/watch?v=9qGdByjwaKg" TargetMode="External"/><Relationship Id="rId4" Type="http://schemas.openxmlformats.org/officeDocument/2006/relationships/hyperlink" Target="https://www.youtube.com/watch?v=6kCIyph2AN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59BB23F9-85C1-C5D2-129F-09AC62146B6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086" t="1991" r="14175"/>
          <a:stretch/>
        </p:blipFill>
        <p:spPr bwMode="auto">
          <a:xfrm>
            <a:off x="1136250" y="746415"/>
            <a:ext cx="2829259" cy="2845843"/>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latin typeface="Montserrat" panose="02000505000000020004" pitchFamily="2" charset="0"/>
              </a:rPr>
              <a:pPr/>
              <a:t>1</a:t>
            </a:fld>
            <a:endParaRPr lang="en-US" dirty="0">
              <a:latin typeface="Montserrat" panose="02000505000000020004" pitchFamily="2"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94364" y="751109"/>
            <a:ext cx="7059584" cy="5262979"/>
          </a:xfrm>
          <a:prstGeom prst="rect">
            <a:avLst/>
          </a:prstGeom>
          <a:noFill/>
        </p:spPr>
        <p:txBody>
          <a:bodyPr wrap="square">
            <a:spAutoFit/>
          </a:bodyPr>
          <a:lstStyle/>
          <a:p>
            <a:pPr algn="just">
              <a:buClr>
                <a:srgbClr val="28A6DF"/>
              </a:buClr>
              <a:buSzPct val="120000"/>
            </a:pPr>
            <a:r>
              <a:rPr lang="en-US" sz="1100" b="1" dirty="0">
                <a:solidFill>
                  <a:srgbClr val="00B0F0"/>
                </a:solidFill>
                <a:latin typeface="Montserrat" panose="02000505000000020004" pitchFamily="2" charset="0"/>
                <a:hlinkClick r:id="rId4">
                  <a:extLst>
                    <a:ext uri="{A12FA001-AC4F-418D-AE19-62706E023703}">
                      <ahyp:hlinkClr xmlns:ahyp="http://schemas.microsoft.com/office/drawing/2018/hyperlinkcolor" val="tx"/>
                    </a:ext>
                  </a:extLst>
                </a:hlinkClick>
              </a:rPr>
              <a:t>Watch Tyler Perry: Life Lessons for Goldman Sachs</a:t>
            </a:r>
            <a:endParaRPr lang="en-US" sz="1100" b="1" dirty="0">
              <a:solidFill>
                <a:srgbClr val="00B0F0"/>
              </a:solidFill>
              <a:latin typeface="Montserrat" panose="02000505000000020004" pitchFamily="2" charset="0"/>
            </a:endParaRPr>
          </a:p>
          <a:p>
            <a:pPr algn="just">
              <a:buClr>
                <a:srgbClr val="28A6DF"/>
              </a:buClr>
              <a:buSzPct val="120000"/>
            </a:pPr>
            <a:endParaRPr lang="en-US" sz="1100" b="1" dirty="0">
              <a:solidFill>
                <a:srgbClr val="00B0F0"/>
              </a:solidFill>
              <a:latin typeface="Montserrat" panose="02000505000000020004" pitchFamily="2" charset="0"/>
            </a:endParaRPr>
          </a:p>
          <a:p>
            <a:pPr algn="just">
              <a:buClr>
                <a:srgbClr val="28A6DF"/>
              </a:buClr>
              <a:buSzPct val="120000"/>
            </a:pPr>
            <a:r>
              <a:rPr lang="en-US" sz="1100" b="1" dirty="0">
                <a:solidFill>
                  <a:srgbClr val="00B0F0"/>
                </a:solidFill>
                <a:latin typeface="Montserrat" panose="02000505000000020004" pitchFamily="2" charset="0"/>
                <a:hlinkClick r:id="rId5">
                  <a:extLst>
                    <a:ext uri="{A12FA001-AC4F-418D-AE19-62706E023703}">
                      <ahyp:hlinkClr xmlns:ahyp="http://schemas.microsoft.com/office/drawing/2018/hyperlinkcolor" val="tx"/>
                    </a:ext>
                  </a:extLst>
                </a:hlinkClick>
              </a:rPr>
              <a:t>Watch Tyler Perry: How He Build His Media Empire</a:t>
            </a:r>
            <a:endParaRPr lang="en-US" sz="1100" b="1" dirty="0">
              <a:solidFill>
                <a:srgbClr val="00B0F0"/>
              </a:solidFill>
              <a:latin typeface="Montserrat" panose="02000505000000020004" pitchFamily="2" charset="0"/>
            </a:endParaRPr>
          </a:p>
          <a:p>
            <a:pPr algn="just">
              <a:buClr>
                <a:srgbClr val="28A6DF"/>
              </a:buClr>
              <a:buSzPct val="120000"/>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One of the most established media personalities today, recognized for his work as an actor, director, screenwriter, producer, playwright, and author</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Started his career writing plays, many of which later became the inspiration for his film projects and included the introduction of the now-legendary Madea character, played by Tyler himself</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First feature film,</a:t>
            </a:r>
            <a:r>
              <a:rPr lang="en-US" sz="1100" i="1" dirty="0">
                <a:latin typeface="Montserrat" panose="02000505000000020004" pitchFamily="2" charset="0"/>
              </a:rPr>
              <a:t> Diary of a Mad Black Woman</a:t>
            </a:r>
            <a:r>
              <a:rPr lang="en-US" sz="1100" dirty="0">
                <a:latin typeface="Montserrat" panose="02000505000000020004" pitchFamily="2" charset="0"/>
              </a:rPr>
              <a:t>, debuted at number one nationwide; ensuing films include </a:t>
            </a:r>
            <a:r>
              <a:rPr lang="en-US" sz="1100" i="1" dirty="0">
                <a:latin typeface="Montserrat" panose="02000505000000020004" pitchFamily="2" charset="0"/>
              </a:rPr>
              <a:t>Madea's Family Reunion, Why Did I Get Married?, Meet The Browns, I Can Do Bad All by Myself, For Colored Girls, Good Deeds, The Single Mom’s Club, A Madea Family Funeral, Gone Girl, Vice </a:t>
            </a:r>
            <a:r>
              <a:rPr lang="en-US" sz="1100" dirty="0">
                <a:latin typeface="Montserrat" panose="02000505000000020004" pitchFamily="2" charset="0"/>
              </a:rPr>
              <a:t>and more and have grossed more than $660 million </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The first African American man to ever be at the helm of a major studio with the historical opening of Tyler Perry Studios in Atlanta</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Included in in </a:t>
            </a:r>
            <a:r>
              <a:rPr lang="en-US" sz="1100" i="1" dirty="0">
                <a:latin typeface="Montserrat" panose="02000505000000020004" pitchFamily="2" charset="0"/>
              </a:rPr>
              <a:t>TIME’s </a:t>
            </a:r>
            <a:r>
              <a:rPr lang="en-US" sz="1100" dirty="0">
                <a:latin typeface="Montserrat" panose="02000505000000020004" pitchFamily="2" charset="0"/>
              </a:rPr>
              <a:t>list of the 100 most influential people of 2020, received the Emmy Award's Governors Award in 2020, the Jean </a:t>
            </a:r>
            <a:r>
              <a:rPr lang="en-US" sz="1100" dirty="0" err="1">
                <a:latin typeface="Montserrat" panose="02000505000000020004" pitchFamily="2" charset="0"/>
              </a:rPr>
              <a:t>Hersholt</a:t>
            </a:r>
            <a:r>
              <a:rPr lang="en-US" sz="1100" dirty="0">
                <a:latin typeface="Montserrat" panose="02000505000000020004" pitchFamily="2" charset="0"/>
              </a:rPr>
              <a:t> Humanitarian Award in 2021 and was inducted into the Black Music &amp; Entertainment Walk of Fame in 2022</a:t>
            </a:r>
          </a:p>
          <a:p>
            <a:pPr marL="174625" indent="-174625" algn="just">
              <a:buClr>
                <a:srgbClr val="28A6DF"/>
              </a:buClr>
              <a:buSzPct val="120000"/>
              <a:buFont typeface="Montserrat" panose="00000500000000000000" pitchFamily="50" charset="0"/>
              <a:buChar char="›"/>
            </a:pPr>
            <a:endParaRPr lang="en-US" sz="1100" dirty="0">
              <a:highlight>
                <a:srgbClr val="FFFF00"/>
              </a:highlight>
              <a:latin typeface="Montserrat" panose="02000505000000020004" pitchFamily="2" charset="0"/>
            </a:endParaRPr>
          </a:p>
          <a:p>
            <a:pPr algn="just">
              <a:buClr>
                <a:srgbClr val="28A6DF"/>
              </a:buClr>
              <a:buSzPct val="120000"/>
            </a:pPr>
            <a:r>
              <a:rPr lang="en-US" sz="1200" b="1" dirty="0">
                <a:latin typeface="Montserrat" panose="00000500000000000000" pitchFamily="50" charset="0"/>
              </a:rPr>
              <a:t>Key Takeaways:</a:t>
            </a: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Opens up about his journey from poverty to fame and fortune, discussing what it took to build his empire, the purpose behind his films and characters and representation in the media</a:t>
            </a:r>
            <a:endParaRPr lang="en-US" sz="1200" b="0" i="0" dirty="0">
              <a:effectLst/>
              <a:latin typeface="Source Sans Pro" panose="020B0503030403020204" pitchFamily="34" charset="0"/>
            </a:endParaRPr>
          </a:p>
          <a:p>
            <a:pPr algn="just">
              <a:buClr>
                <a:srgbClr val="28A6DF"/>
              </a:buClr>
              <a:buSzPct val="120000"/>
            </a:pPr>
            <a:endParaRPr lang="en-US" sz="1200" b="1" dirty="0">
              <a:latin typeface="Montserrat" panose="00000500000000000000" pitchFamily="50" charset="0"/>
            </a:endParaRPr>
          </a:p>
          <a:p>
            <a:pPr algn="just">
              <a:buClr>
                <a:srgbClr val="28A6DF"/>
              </a:buClr>
              <a:buSzPct val="120000"/>
            </a:pPr>
            <a:endParaRPr kumimoji="0" lang="en-US" sz="1200" b="0" i="0" u="none" strike="noStrike" kern="1200" cap="none" spc="0" normalizeH="0" baseline="0" noProof="0" dirty="0">
              <a:ln>
                <a:noFill/>
              </a:ln>
              <a:effectLst/>
              <a:highlight>
                <a:srgbClr val="FFFF00"/>
              </a:highlight>
              <a:uLnTx/>
              <a:uFillTx/>
              <a:latin typeface="Montserrat" panose="02000505000000020004" pitchFamily="2" charset="0"/>
            </a:endParaRPr>
          </a:p>
        </p:txBody>
      </p:sp>
      <p:sp>
        <p:nvSpPr>
          <p:cNvPr id="12" name="Title 1">
            <a:extLst>
              <a:ext uri="{FF2B5EF4-FFF2-40B4-BE49-F238E27FC236}">
                <a16:creationId xmlns:a16="http://schemas.microsoft.com/office/drawing/2014/main" id="{81E9C843-D5FA-457E-B926-84EBA9EEFF56}"/>
              </a:ext>
            </a:extLst>
          </p:cNvPr>
          <p:cNvSpPr txBox="1">
            <a:spLocks/>
          </p:cNvSpPr>
          <p:nvPr/>
        </p:nvSpPr>
        <p:spPr>
          <a:xfrm>
            <a:off x="233265" y="3538438"/>
            <a:ext cx="4561099"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latin typeface="Montserrat" panose="00000500000000000000" pitchFamily="2" charset="0"/>
              </a:rPr>
              <a:t>TYLER PERRY</a:t>
            </a:r>
            <a:endParaRPr lang="en-US" sz="3200" b="1" dirty="0">
              <a:solidFill>
                <a:schemeClr val="tx1"/>
              </a:solidFill>
              <a:latin typeface="Montserrat" panose="00000500000000000000" pitchFamily="2" charset="0"/>
            </a:endParaRPr>
          </a:p>
          <a:p>
            <a:pPr algn="ctr"/>
            <a:r>
              <a:rPr lang="en-US" sz="1600" dirty="0">
                <a:solidFill>
                  <a:schemeClr val="tx1"/>
                </a:solidFill>
                <a:latin typeface="Montserrat" panose="02000505000000020004" pitchFamily="2" charset="0"/>
              </a:rPr>
              <a:t>Media Mogul</a:t>
            </a:r>
            <a:endParaRPr lang="en-US" dirty="0">
              <a:solidFill>
                <a:schemeClr val="tx1"/>
              </a:solidFill>
              <a:latin typeface="Montserrat" panose="02000505000000020004" pitchFamily="2" charset="0"/>
            </a:endParaRP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506243"/>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Rectangle: Rounded Corners 2">
            <a:extLst>
              <a:ext uri="{FF2B5EF4-FFF2-40B4-BE49-F238E27FC236}">
                <a16:creationId xmlns:a16="http://schemas.microsoft.com/office/drawing/2014/main" id="{A7661C08-B257-033B-DC5B-F3023EA63D53}"/>
              </a:ext>
            </a:extLst>
          </p:cNvPr>
          <p:cNvSpPr/>
          <p:nvPr/>
        </p:nvSpPr>
        <p:spPr>
          <a:xfrm>
            <a:off x="1536529" y="4573667"/>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Fee Pending</a:t>
            </a:r>
          </a:p>
        </p:txBody>
      </p:sp>
      <p:sp>
        <p:nvSpPr>
          <p:cNvPr id="5" name="TextBox 4">
            <a:extLst>
              <a:ext uri="{FF2B5EF4-FFF2-40B4-BE49-F238E27FC236}">
                <a16:creationId xmlns:a16="http://schemas.microsoft.com/office/drawing/2014/main" id="{4CB6A1F0-F4EE-04BE-DA2D-F4C0075AB6DB}"/>
              </a:ext>
            </a:extLst>
          </p:cNvPr>
          <p:cNvSpPr txBox="1"/>
          <p:nvPr/>
        </p:nvSpPr>
        <p:spPr>
          <a:xfrm>
            <a:off x="773536" y="5024196"/>
            <a:ext cx="3606401" cy="507831"/>
          </a:xfrm>
          <a:prstGeom prst="rect">
            <a:avLst/>
          </a:prstGeom>
          <a:noFill/>
        </p:spPr>
        <p:txBody>
          <a:bodyPr wrap="square" rtlCol="0">
            <a:spAutoFit/>
          </a:bodyPr>
          <a:lstStyle/>
          <a:p>
            <a:pPr algn="ctr"/>
            <a:r>
              <a:rPr lang="en-US" sz="900" i="1" dirty="0">
                <a:latin typeface="Montserrat" panose="00000500000000000000" pitchFamily="50" charset="0"/>
              </a:rPr>
              <a:t>*Client is responsible for round-trip private airfare, ground transportation in event city, hotel accommodations and incidentals for up to two nights</a:t>
            </a:r>
          </a:p>
        </p:txBody>
      </p:sp>
      <p:pic>
        <p:nvPicPr>
          <p:cNvPr id="4100" name="Picture 4">
            <a:extLst>
              <a:ext uri="{FF2B5EF4-FFF2-40B4-BE49-F238E27FC236}">
                <a16:creationId xmlns:a16="http://schemas.microsoft.com/office/drawing/2014/main" id="{CE3C72CB-B1A1-38C6-20A4-F84AF395943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3905" y="5601806"/>
            <a:ext cx="719817" cy="1088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3692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53536</TotalTime>
  <Words>287</Words>
  <Application>Microsoft Office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Montserrat</vt:lpstr>
      <vt:lpstr>Source Sans Pro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53</cp:revision>
  <dcterms:created xsi:type="dcterms:W3CDTF">2023-12-15T21:28:02Z</dcterms:created>
  <dcterms:modified xsi:type="dcterms:W3CDTF">2024-03-11T21:58:32Z</dcterms:modified>
</cp:coreProperties>
</file>