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0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7D304-D946-463D-B909-13D6B4C17FB4}" type="datetimeFigureOut">
              <a:rPr lang="en-US" smtClean="0"/>
              <a:t>3/18/2024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16991-8FAE-452E-A984-0B679B0F6A48}" type="slidenum">
              <a:rPr lang="en-US" smtClean="0"/>
              <a:t>‹#›</a:t>
            </a:fld>
            <a:endParaRPr lang="en-US"/>
          </a:p>
        </p:txBody>
      </p:sp>
    </p:spTree>
    <p:extLst>
      <p:ext uri="{BB962C8B-B14F-4D97-AF65-F5344CB8AC3E}">
        <p14:creationId xmlns:p14="http://schemas.microsoft.com/office/powerpoint/2010/main" val="255724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666313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1E1B-5CF4-BA66-B6C3-8035F524B4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AE17CA-1F80-782A-A543-5382700D9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05AADB-0467-0A4E-1FA6-5ED053115F4D}"/>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2959218D-54A4-2CB3-7A42-D10E75774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C73704-0C0F-9457-9B57-388175B7E2D9}"/>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418034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F159B-5E0F-B2B2-D1DB-E63014D869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4FBD2F-7CBA-D378-3D3C-99D4D5D74A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DCDA33-0B02-D508-0F97-466A271475AF}"/>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A0BAA942-0F43-1ACF-7C4A-9ED4BB825C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5DFEEF-A640-9AA2-669D-2F4624EDFB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45514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AD32C1-6B36-B461-7AE0-9FA3570EFC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D37F07-3C42-FA48-0B04-C09641BD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DC4DD-1F2A-FB92-6319-3BC7A58F2F43}"/>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0A23A954-474B-B25A-23F7-B118AB134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0CD1C-BC9D-D901-FA30-5CCB2565868F}"/>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236987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C617-B90A-2CF9-B08F-1A8672904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6A8105-3229-EA04-7DF5-89E76AC2C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50328-B987-9468-FEC7-944AE7C5DB49}"/>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0395617E-DD72-0177-2D89-2E626622DC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D92E7-5E11-18F5-9B46-495ABA1F2C33}"/>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84231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0AD8-BB66-1872-917E-3867B36FD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7C4948-16EF-229C-293B-BE4EAF0CF6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96140C-7EE9-1D0B-BEBC-93AD8530C7B2}"/>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110ABAD1-D59B-4911-D887-33FCC10E9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C0CF4-2E06-2B41-4BE5-4FD610165147}"/>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9210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6AD5-D6AB-B281-38AC-D1FA8EEE15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885B49-74DE-EC2A-6BB3-907D543BDF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14C9A2-1BC3-58AF-A4C6-AE7E1F8760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78072C-4355-C1BD-3FE9-44D9E3ED3410}"/>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6" name="Footer Placeholder 5">
            <a:extLst>
              <a:ext uri="{FF2B5EF4-FFF2-40B4-BE49-F238E27FC236}">
                <a16:creationId xmlns:a16="http://schemas.microsoft.com/office/drawing/2014/main" id="{77F3349E-B6AA-72E0-A2B8-8C26103333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9591B7-F1DD-5E26-8F3B-CF4CC66103CD}"/>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22077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D0EEB-5527-7173-AD64-81FFE2176C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101328-6FDD-5E83-C934-10FFC6733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E5DABD-BAAE-28FE-6D39-0A4DC5F07E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8AB89-2BB3-0BBC-EFF3-63418E663E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80963C-9992-5D49-6F99-8690A04065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1B7945-1752-9275-5CC1-3BA93BFBDF32}"/>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8" name="Footer Placeholder 7">
            <a:extLst>
              <a:ext uri="{FF2B5EF4-FFF2-40B4-BE49-F238E27FC236}">
                <a16:creationId xmlns:a16="http://schemas.microsoft.com/office/drawing/2014/main" id="{BFBB28CB-B220-735E-2C6E-B22E736C8C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5E8AFE-D24C-C41E-E67C-7737A95E046E}"/>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47868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40C7B-1AA3-AB1D-936F-D487B205EB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C930F4-4C9B-5E21-118A-51BD73FC51DA}"/>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4" name="Footer Placeholder 3">
            <a:extLst>
              <a:ext uri="{FF2B5EF4-FFF2-40B4-BE49-F238E27FC236}">
                <a16:creationId xmlns:a16="http://schemas.microsoft.com/office/drawing/2014/main" id="{A43E07DD-A4C4-12D7-ADE6-4110F72AB0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626FA9-5E72-7EFC-B966-0E48C95A37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958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BF6ECC-C202-82F5-C672-75E55796BE82}"/>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3" name="Footer Placeholder 2">
            <a:extLst>
              <a:ext uri="{FF2B5EF4-FFF2-40B4-BE49-F238E27FC236}">
                <a16:creationId xmlns:a16="http://schemas.microsoft.com/office/drawing/2014/main" id="{DEE08921-1C93-534A-C67A-397C5A1BA4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F0D750-680B-F7CF-49DD-A141EA372236}"/>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79161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D8FE-AF6D-1EE8-C772-546A3718DD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9B60B7-F28B-B623-107D-854004F8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824E79-530C-311A-8122-24378D7E3A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59C17-6887-D81C-7C7B-3ED91849A713}"/>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6" name="Footer Placeholder 5">
            <a:extLst>
              <a:ext uri="{FF2B5EF4-FFF2-40B4-BE49-F238E27FC236}">
                <a16:creationId xmlns:a16="http://schemas.microsoft.com/office/drawing/2014/main" id="{436AD52D-2C75-D8E8-703E-28C8E61175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BBD8A4-4069-5A05-202D-D788EE6EDBC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9747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2415-719D-E93E-E15A-5C9C11FB8F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D85EB8-C274-D90F-FD6F-50565A8A9F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AF0D88-1310-5DB7-2A5C-A5105A310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315A3E-6085-5C88-28B4-38C942CDDC65}"/>
              </a:ext>
            </a:extLst>
          </p:cNvPr>
          <p:cNvSpPr>
            <a:spLocks noGrp="1"/>
          </p:cNvSpPr>
          <p:nvPr>
            <p:ph type="dt" sz="half" idx="10"/>
          </p:nvPr>
        </p:nvSpPr>
        <p:spPr/>
        <p:txBody>
          <a:bodyPr/>
          <a:lstStyle/>
          <a:p>
            <a:fld id="{8804C9FB-471E-4F2A-91F1-B2D4D078294E}" type="datetimeFigureOut">
              <a:rPr lang="en-US" smtClean="0"/>
              <a:t>3/18/2024</a:t>
            </a:fld>
            <a:endParaRPr lang="en-US"/>
          </a:p>
        </p:txBody>
      </p:sp>
      <p:sp>
        <p:nvSpPr>
          <p:cNvPr id="6" name="Footer Placeholder 5">
            <a:extLst>
              <a:ext uri="{FF2B5EF4-FFF2-40B4-BE49-F238E27FC236}">
                <a16:creationId xmlns:a16="http://schemas.microsoft.com/office/drawing/2014/main" id="{140A3951-394F-701F-A832-37536AD47B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1E600-7C28-2870-AB3B-C29DB0143FC4}"/>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00527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4ACB9-A9A9-80DF-3005-4CB278A672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A0C1B2-9541-36E2-C037-372AF9DC0F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24ED2-6DB8-200E-4876-A03F0FBF33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4C9FB-471E-4F2A-91F1-B2D4D078294E}" type="datetimeFigureOut">
              <a:rPr lang="en-US" smtClean="0"/>
              <a:t>3/18/2024</a:t>
            </a:fld>
            <a:endParaRPr lang="en-US"/>
          </a:p>
        </p:txBody>
      </p:sp>
      <p:sp>
        <p:nvSpPr>
          <p:cNvPr id="5" name="Footer Placeholder 4">
            <a:extLst>
              <a:ext uri="{FF2B5EF4-FFF2-40B4-BE49-F238E27FC236}">
                <a16:creationId xmlns:a16="http://schemas.microsoft.com/office/drawing/2014/main" id="{397B5887-ECA4-5BC6-213C-52E0D19CFC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49260D-9D12-20C0-0DE9-F0C7D8132D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526BE-633F-4883-AB1D-0B0EEF44CC1A}" type="slidenum">
              <a:rPr lang="en-US" smtClean="0"/>
              <a:t>‹#›</a:t>
            </a:fld>
            <a:endParaRPr lang="en-US"/>
          </a:p>
        </p:txBody>
      </p:sp>
    </p:spTree>
    <p:extLst>
      <p:ext uri="{BB962C8B-B14F-4D97-AF65-F5344CB8AC3E}">
        <p14:creationId xmlns:p14="http://schemas.microsoft.com/office/powerpoint/2010/main" val="2935664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youtu.be/ptfUnttAl4M?si=UfIcsLus4G8JIqCc" TargetMode="External"/><Relationship Id="rId4" Type="http://schemas.openxmlformats.org/officeDocument/2006/relationships/hyperlink" Target="https://youtu.be/gDYohb7z40k?si=q30Nsy_tSaFc3hn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a:extLst>
              <a:ext uri="{FF2B5EF4-FFF2-40B4-BE49-F238E27FC236}">
                <a16:creationId xmlns:a16="http://schemas.microsoft.com/office/drawing/2014/main" id="{9DEBCCCB-110B-E487-A3B9-067EDAAF1D29}"/>
              </a:ext>
            </a:extLst>
          </p:cNvPr>
          <p:cNvPicPr>
            <a:picLocks noChangeAspect="1" noChangeArrowheads="1"/>
          </p:cNvPicPr>
          <p:nvPr/>
        </p:nvPicPr>
        <p:blipFill>
          <a:blip r:embed="rId3"/>
          <a:srcRect l="291" r="291"/>
          <a:stretch/>
        </p:blipFill>
        <p:spPr bwMode="auto">
          <a:xfrm>
            <a:off x="1136245" y="90727"/>
            <a:ext cx="2829259" cy="2845843"/>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751109"/>
            <a:ext cx="7059584" cy="5539978"/>
          </a:xfrm>
          <a:prstGeom prst="rect">
            <a:avLst/>
          </a:prstGeom>
          <a:noFill/>
        </p:spPr>
        <p:txBody>
          <a:bodyPr wrap="square">
            <a:spAutoFit/>
          </a:bodyPr>
          <a:lstStyle/>
          <a:p>
            <a:pPr algn="just">
              <a:buClr>
                <a:srgbClr val="28A6DF"/>
              </a:buClr>
              <a:buSzPct val="120000"/>
            </a:pPr>
            <a:r>
              <a:rPr kumimoji="0" lang="en-US" sz="1100" b="0" i="0" u="none" strike="noStrike" kern="1200" cap="none" spc="0" normalizeH="0" baseline="0" noProof="0" dirty="0">
                <a:ln>
                  <a:noFill/>
                </a:ln>
                <a:solidFill>
                  <a:srgbClr val="00B0F0"/>
                </a:solidFill>
                <a:effectLst/>
                <a:uLnTx/>
                <a:uFillTx/>
                <a:latin typeface="Montserrat" pitchFamily="2" charset="77"/>
                <a:hlinkClick r:id="rId4">
                  <a:extLst>
                    <a:ext uri="{A12FA001-AC4F-418D-AE19-62706E023703}">
                      <ahyp:hlinkClr xmlns:ahyp="http://schemas.microsoft.com/office/drawing/2018/hyperlinkcolor" val="tx"/>
                    </a:ext>
                  </a:extLst>
                </a:hlinkClick>
              </a:rPr>
              <a:t>Watch clip of Sugar Ray Leonard's Power to Win</a:t>
            </a:r>
            <a:endParaRPr kumimoji="0" lang="en-US" sz="1100" b="0" i="0" u="none" strike="noStrike" kern="1200" cap="none" spc="0" normalizeH="0" baseline="0" noProof="0" dirty="0">
              <a:ln>
                <a:noFill/>
              </a:ln>
              <a:solidFill>
                <a:srgbClr val="00B0F0"/>
              </a:solidFill>
              <a:effectLst/>
              <a:uLnTx/>
              <a:uFillTx/>
              <a:latin typeface="Montserrat" pitchFamily="2" charset="77"/>
            </a:endParaRPr>
          </a:p>
          <a:p>
            <a:pPr algn="just">
              <a:buClr>
                <a:srgbClr val="28A6DF"/>
              </a:buClr>
              <a:buSzPct val="120000"/>
            </a:pPr>
            <a:endParaRPr lang="en-US" sz="1100" dirty="0">
              <a:solidFill>
                <a:srgbClr val="00B0F0"/>
              </a:solidFill>
              <a:latin typeface="Montserrat" pitchFamily="2" charset="77"/>
            </a:endParaRPr>
          </a:p>
          <a:p>
            <a:pPr algn="just">
              <a:buClr>
                <a:srgbClr val="28A6DF"/>
              </a:buClr>
              <a:buSzPct val="120000"/>
            </a:pPr>
            <a:r>
              <a:rPr kumimoji="0" lang="en-US" sz="1100" b="0" i="0" u="none" strike="noStrike" kern="1200" cap="none" spc="0" normalizeH="0" baseline="0" noProof="0" dirty="0">
                <a:ln>
                  <a:noFill/>
                </a:ln>
                <a:solidFill>
                  <a:srgbClr val="00B0F0"/>
                </a:solidFill>
                <a:effectLst/>
                <a:uLnTx/>
                <a:uFillTx/>
                <a:latin typeface="Montserrat" pitchFamily="2" charset="77"/>
                <a:hlinkClick r:id="rId5">
                  <a:extLst>
                    <a:ext uri="{A12FA001-AC4F-418D-AE19-62706E023703}">
                      <ahyp:hlinkClr xmlns:ahyp="http://schemas.microsoft.com/office/drawing/2018/hyperlinkcolor" val="tx"/>
                    </a:ext>
                  </a:extLst>
                </a:hlinkClick>
              </a:rPr>
              <a:t>Sugar Ray Leonard Discusses His Incredible Life Journey</a:t>
            </a:r>
            <a:endParaRPr kumimoji="0" lang="en-US" sz="1100" b="0" i="0" u="none" strike="noStrike" kern="1200" cap="none" spc="0" normalizeH="0" baseline="0" noProof="0" dirty="0">
              <a:ln>
                <a:noFill/>
              </a:ln>
              <a:solidFill>
                <a:srgbClr val="00B0F0"/>
              </a:solidFill>
              <a:effectLst/>
              <a:uLnTx/>
              <a:uFillTx/>
              <a:latin typeface="Montserrat" pitchFamily="2" charset="77"/>
            </a:endParaRPr>
          </a:p>
          <a:p>
            <a:pPr algn="just">
              <a:buClr>
                <a:srgbClr val="28A6DF"/>
              </a:buClr>
              <a:buSzPct val="120000"/>
            </a:pPr>
            <a:endParaRPr kumimoji="0" lang="en-US" sz="1100" b="0" i="0" u="none" strike="noStrike" kern="1200" cap="none" spc="0" normalizeH="0" baseline="0" noProof="0" dirty="0">
              <a:ln>
                <a:noFill/>
              </a:ln>
              <a:effectLst/>
              <a:highlight>
                <a:srgbClr val="FFFF00"/>
              </a:highlight>
              <a:uLnTx/>
              <a:uFillTx/>
              <a:latin typeface="Montserrat" pitchFamily="2" charset="77"/>
            </a:endParaRPr>
          </a:p>
          <a:p>
            <a:pPr marL="174625" indent="-174625" algn="just">
              <a:buClr>
                <a:srgbClr val="28A6DF"/>
              </a:buClr>
              <a:buSzPct val="120000"/>
              <a:buFont typeface="Montserrat" panose="00000500000000000000" pitchFamily="50" charset="0"/>
              <a:buChar char="›"/>
            </a:pPr>
            <a:r>
              <a:rPr lang="en-US" sz="1100" b="0" i="0" dirty="0">
                <a:effectLst/>
                <a:latin typeface="Montserrat" pitchFamily="2" charset="77"/>
              </a:rPr>
              <a:t>Sugar Ray Leonard is an Olympic athlete and world champion boxer, Sugar Ray Leonard shows us how to set our fears of the unknown aside with preparation, focus, discipline, determination and attitude.</a:t>
            </a:r>
          </a:p>
          <a:p>
            <a:pPr marL="174625" indent="-174625" algn="just">
              <a:buClr>
                <a:srgbClr val="28A6DF"/>
              </a:buClr>
              <a:buSzPct val="120000"/>
              <a:buFont typeface="Montserrat" panose="00000500000000000000" pitchFamily="50" charset="0"/>
              <a:buChar char="›"/>
            </a:pPr>
            <a:endParaRPr lang="en-US" sz="1100" dirty="0">
              <a:latin typeface="Montserrat" pitchFamily="2" charset="77"/>
            </a:endParaRPr>
          </a:p>
          <a:p>
            <a:pPr marL="174625" indent="-174625" algn="just">
              <a:buClr>
                <a:srgbClr val="28A6DF"/>
              </a:buClr>
              <a:buSzPct val="120000"/>
              <a:buFont typeface="Montserrat" panose="00000500000000000000" pitchFamily="50" charset="0"/>
              <a:buChar char="›"/>
            </a:pPr>
            <a:r>
              <a:rPr lang="en-US" sz="1100" b="0" i="0" dirty="0">
                <a:effectLst/>
                <a:latin typeface="Montserrat" pitchFamily="2" charset="77"/>
              </a:rPr>
              <a:t>Leonard took home Olympic gold and fought his way to world championships in five weight classes, a record still standing today.</a:t>
            </a:r>
          </a:p>
          <a:p>
            <a:pPr marL="174625" indent="-174625" algn="just">
              <a:buClr>
                <a:srgbClr val="28A6DF"/>
              </a:buClr>
              <a:buSzPct val="120000"/>
              <a:buFont typeface="Montserrat" panose="00000500000000000000" pitchFamily="50" charset="0"/>
              <a:buChar char="›"/>
            </a:pPr>
            <a:endParaRPr lang="en-US" sz="1100" dirty="0">
              <a:latin typeface="Montserrat" pitchFamily="2" charset="77"/>
            </a:endParaRPr>
          </a:p>
          <a:p>
            <a:pPr marL="174625" indent="-174625" algn="just">
              <a:buClr>
                <a:srgbClr val="28A6DF"/>
              </a:buClr>
              <a:buSzPct val="120000"/>
              <a:buFont typeface="Montserrat" panose="00000500000000000000" pitchFamily="50" charset="0"/>
              <a:buChar char="›"/>
            </a:pPr>
            <a:r>
              <a:rPr lang="en-US" sz="1100" b="0" i="0" dirty="0">
                <a:effectLst/>
                <a:latin typeface="Montserrat" pitchFamily="2" charset="77"/>
              </a:rPr>
              <a:t>Voted “one of the top 25 athletes of the last 25 years” by ESPN, he is a successful entrepreneur who started his own sports promotion firm.</a:t>
            </a:r>
          </a:p>
          <a:p>
            <a:pPr marL="174625" indent="-174625" algn="just">
              <a:buClr>
                <a:srgbClr val="28A6DF"/>
              </a:buClr>
              <a:buSzPct val="120000"/>
              <a:buFont typeface="Montserrat" panose="00000500000000000000" pitchFamily="50" charset="0"/>
              <a:buChar char="›"/>
            </a:pPr>
            <a:endParaRPr lang="en-US" sz="1100" b="0" i="0" dirty="0">
              <a:effectLst/>
              <a:latin typeface="Montserrat" pitchFamily="2" charset="77"/>
            </a:endParaRPr>
          </a:p>
          <a:p>
            <a:pPr marL="174625" indent="-174625" algn="just">
              <a:buClr>
                <a:srgbClr val="28A6DF"/>
              </a:buClr>
              <a:buSzPct val="120000"/>
              <a:buFont typeface="Montserrat" panose="00000500000000000000" pitchFamily="50" charset="0"/>
              <a:buChar char="›"/>
            </a:pPr>
            <a:r>
              <a:rPr lang="en-US" sz="1100" b="0" i="0" dirty="0">
                <a:effectLst/>
                <a:latin typeface="Montserrat" pitchFamily="2" charset="77"/>
              </a:rPr>
              <a:t>In 2009, Leonard and his wife founded the Sugar Ray Leonard Foundation to raise funds for research and awareness for a cure for Type 1 Diabetes and to help children live healthier lives through diet and exercise.</a:t>
            </a:r>
          </a:p>
          <a:p>
            <a:pPr marL="174625" indent="-174625" algn="just">
              <a:buClr>
                <a:srgbClr val="28A6DF"/>
              </a:buClr>
              <a:buSzPct val="120000"/>
              <a:buFont typeface="Montserrat" panose="00000500000000000000" pitchFamily="50" charset="0"/>
              <a:buChar char="›"/>
            </a:pPr>
            <a:endParaRPr lang="en-US" sz="1100" b="0" i="0" dirty="0">
              <a:effectLst/>
              <a:latin typeface="Montserrat" pitchFamily="2" charset="77"/>
            </a:endParaRPr>
          </a:p>
          <a:p>
            <a:pPr marL="174625" indent="-174625" algn="just">
              <a:buClr>
                <a:srgbClr val="28A6DF"/>
              </a:buClr>
              <a:buSzPct val="120000"/>
              <a:buFont typeface="Montserrat" panose="00000500000000000000" pitchFamily="50" charset="0"/>
              <a:buChar char="›"/>
            </a:pPr>
            <a:r>
              <a:rPr lang="en-US" sz="1100" b="0" i="0" dirty="0">
                <a:effectLst/>
                <a:latin typeface="Montserrat" pitchFamily="2" charset="77"/>
              </a:rPr>
              <a:t>Leonard’s raw and uplifting memoir, </a:t>
            </a:r>
            <a:r>
              <a:rPr lang="en-US" sz="1100" b="0" i="1" dirty="0">
                <a:effectLst/>
                <a:latin typeface="Montserrat" pitchFamily="2" charset="77"/>
              </a:rPr>
              <a:t>The Big Fight</a:t>
            </a:r>
            <a:r>
              <a:rPr lang="en-US" sz="1100" b="0" i="0" dirty="0">
                <a:effectLst/>
                <a:latin typeface="Montserrat" pitchFamily="2" charset="77"/>
              </a:rPr>
              <a:t>, reveals in intimate detail for the first time the complex human who waged his own personal battle with depression, rage, addiction, and greed, that lay behind the champion. </a:t>
            </a:r>
          </a:p>
          <a:p>
            <a:pPr algn="just">
              <a:buClr>
                <a:srgbClr val="28A6DF"/>
              </a:buClr>
              <a:buSzPct val="120000"/>
            </a:pPr>
            <a:endParaRPr kumimoji="0" lang="en-US" sz="1100" b="0" i="0" u="none" strike="noStrike" kern="1200" cap="none" spc="0" normalizeH="0" baseline="0" noProof="0" dirty="0">
              <a:ln>
                <a:noFill/>
              </a:ln>
              <a:effectLst/>
              <a:highlight>
                <a:srgbClr val="FFFF00"/>
              </a:highlight>
              <a:uLnTx/>
              <a:uFillTx/>
              <a:latin typeface="Montserrat" panose="02000505000000020004" pitchFamily="2" charset="0"/>
            </a:endParaRPr>
          </a:p>
          <a:p>
            <a:pPr algn="just">
              <a:buClr>
                <a:srgbClr val="28A6DF"/>
              </a:buClr>
              <a:buSzPct val="120000"/>
            </a:pPr>
            <a:r>
              <a:rPr lang="en-US" sz="1100" b="1" dirty="0">
                <a:latin typeface="Montserrat" panose="00000500000000000000" pitchFamily="50" charset="0"/>
              </a:rPr>
              <a:t>Key Takeaways:</a:t>
            </a:r>
            <a:endParaRPr lang="en-US" sz="11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Sugar Ray uses his success qualities of discipline, focus, determination, preparation, and the right attitude to inspire audiences to commit to being and delivering their best. </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algn="just">
              <a:buClr>
                <a:srgbClr val="28A6DF"/>
              </a:buClr>
              <a:buSzPct val="120000"/>
            </a:pPr>
            <a:r>
              <a:rPr lang="en-US" sz="1100" b="1" dirty="0">
                <a:latin typeface="Montserrat" panose="02000505000000020004" pitchFamily="2" charset="0"/>
              </a:rPr>
              <a:t>Sample Keynotes: </a:t>
            </a: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The Power to Win! </a:t>
            </a: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Fitness and Philanthropy</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kumimoji="0" lang="en-US" sz="1200" b="0" i="0" u="none" strike="noStrike" kern="1200" cap="none" spc="0" normalizeH="0" baseline="0" noProof="0" dirty="0">
              <a:ln>
                <a:noFill/>
              </a:ln>
              <a:effectLst/>
              <a:highlight>
                <a:srgbClr val="FFFF00"/>
              </a:highlight>
              <a:uLnTx/>
              <a:uFillTx/>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200" b="1" dirty="0">
              <a:latin typeface="Montserrat" panose="00000500000000000000" pitchFamily="50"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304175" y="3060250"/>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Montserrat" panose="00000500000000000000" pitchFamily="2" charset="0"/>
              </a:rPr>
              <a:t>SUGAR RAY LEONARD</a:t>
            </a:r>
          </a:p>
          <a:p>
            <a:pPr algn="ctr"/>
            <a:r>
              <a:rPr lang="en-US" sz="1600" dirty="0">
                <a:solidFill>
                  <a:schemeClr val="tx1"/>
                </a:solidFill>
                <a:latin typeface="Montserrat" panose="02000505000000020004" pitchFamily="2" charset="0"/>
              </a:rPr>
              <a:t>Legendary Boxer, Olympic Gold Medalist &amp; Best-Selling Author</a:t>
            </a:r>
            <a:endParaRPr lang="en-US" dirty="0">
              <a:solidFill>
                <a:schemeClr val="tx1"/>
              </a:solidFill>
              <a:latin typeface="Montserrat" panose="02000505000000020004" pitchFamily="2"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15324" y="4437222"/>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A7661C08-B257-033B-DC5B-F3023EA63D53}"/>
              </a:ext>
            </a:extLst>
          </p:cNvPr>
          <p:cNvSpPr/>
          <p:nvPr/>
        </p:nvSpPr>
        <p:spPr>
          <a:xfrm>
            <a:off x="1510668" y="4592685"/>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$50,000</a:t>
            </a:r>
          </a:p>
        </p:txBody>
      </p:sp>
      <p:sp>
        <p:nvSpPr>
          <p:cNvPr id="5" name="TextBox 4">
            <a:extLst>
              <a:ext uri="{FF2B5EF4-FFF2-40B4-BE49-F238E27FC236}">
                <a16:creationId xmlns:a16="http://schemas.microsoft.com/office/drawing/2014/main" id="{4CB6A1F0-F4EE-04BE-DA2D-F4C0075AB6DB}"/>
              </a:ext>
            </a:extLst>
          </p:cNvPr>
          <p:cNvSpPr txBox="1"/>
          <p:nvPr/>
        </p:nvSpPr>
        <p:spPr>
          <a:xfrm>
            <a:off x="773534" y="5075341"/>
            <a:ext cx="3606401" cy="507831"/>
          </a:xfrm>
          <a:prstGeom prst="rect">
            <a:avLst/>
          </a:prstGeom>
          <a:noFill/>
        </p:spPr>
        <p:txBody>
          <a:bodyPr wrap="square" rtlCol="0">
            <a:spAutoFit/>
          </a:body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first class roundtrip airfare, ground transportation, hotel accommodations and incidentals for up to two nights</a:t>
            </a:r>
          </a:p>
        </p:txBody>
      </p:sp>
      <p:pic>
        <p:nvPicPr>
          <p:cNvPr id="6" name="Picture 5" descr="A person wearing boxing gloves&#10;&#10;Description automatically generated">
            <a:extLst>
              <a:ext uri="{FF2B5EF4-FFF2-40B4-BE49-F238E27FC236}">
                <a16:creationId xmlns:a16="http://schemas.microsoft.com/office/drawing/2014/main" id="{BB14F102-52E4-D4A6-A7A1-B30DAB818F8C}"/>
              </a:ext>
            </a:extLst>
          </p:cNvPr>
          <p:cNvPicPr>
            <a:picLocks noChangeAspect="1"/>
          </p:cNvPicPr>
          <p:nvPr/>
        </p:nvPicPr>
        <p:blipFill>
          <a:blip r:embed="rId6"/>
          <a:stretch>
            <a:fillRect/>
          </a:stretch>
        </p:blipFill>
        <p:spPr>
          <a:xfrm>
            <a:off x="2175673" y="5618648"/>
            <a:ext cx="760567" cy="1136232"/>
          </a:xfrm>
          <a:prstGeom prst="rect">
            <a:avLst/>
          </a:prstGeom>
        </p:spPr>
      </p:pic>
    </p:spTree>
    <p:extLst>
      <p:ext uri="{BB962C8B-B14F-4D97-AF65-F5344CB8AC3E}">
        <p14:creationId xmlns:p14="http://schemas.microsoft.com/office/powerpoint/2010/main" val="3137887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6226</TotalTime>
  <Words>272</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14</cp:revision>
  <dcterms:created xsi:type="dcterms:W3CDTF">2022-07-20T04:49:40Z</dcterms:created>
  <dcterms:modified xsi:type="dcterms:W3CDTF">2024-03-22T20:19:20Z</dcterms:modified>
</cp:coreProperties>
</file>