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9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2" d="100"/>
          <a:sy n="102" d="100"/>
        </p:scale>
        <p:origin x="114" y="7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97D304-D946-463D-B909-13D6B4C17FB4}" type="datetimeFigureOut">
              <a:rPr lang="en-US" smtClean="0"/>
              <a:t>3/28/2024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616991-8FAE-452E-A984-0B679B0F6A48}" type="slidenum">
              <a:rPr lang="en-US" smtClean="0"/>
              <a:t>‹#›</a:t>
            </a:fld>
            <a:endParaRPr lang="en-US"/>
          </a:p>
        </p:txBody>
      </p:sp>
    </p:spTree>
    <p:extLst>
      <p:ext uri="{BB962C8B-B14F-4D97-AF65-F5344CB8AC3E}">
        <p14:creationId xmlns:p14="http://schemas.microsoft.com/office/powerpoint/2010/main" val="255724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2114042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F1E1B-5CF4-BA66-B6C3-8035F524B4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AE17CA-1F80-782A-A543-5382700D99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05AADB-0467-0A4E-1FA6-5ED053115F4D}"/>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5" name="Footer Placeholder 4">
            <a:extLst>
              <a:ext uri="{FF2B5EF4-FFF2-40B4-BE49-F238E27FC236}">
                <a16:creationId xmlns:a16="http://schemas.microsoft.com/office/drawing/2014/main" id="{2959218D-54A4-2CB3-7A42-D10E75774E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C73704-0C0F-9457-9B57-388175B7E2D9}"/>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4180347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F159B-5E0F-B2B2-D1DB-E63014D869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4FBD2F-7CBA-D378-3D3C-99D4D5D74A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DCDA33-0B02-D508-0F97-466A271475AF}"/>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5" name="Footer Placeholder 4">
            <a:extLst>
              <a:ext uri="{FF2B5EF4-FFF2-40B4-BE49-F238E27FC236}">
                <a16:creationId xmlns:a16="http://schemas.microsoft.com/office/drawing/2014/main" id="{A0BAA942-0F43-1ACF-7C4A-9ED4BB825C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5DFEEF-A640-9AA2-669D-2F4624EDFB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45514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AD32C1-6B36-B461-7AE0-9FA3570EFC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D37F07-3C42-FA48-0B04-C09641BD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3DC4DD-1F2A-FB92-6319-3BC7A58F2F43}"/>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5" name="Footer Placeholder 4">
            <a:extLst>
              <a:ext uri="{FF2B5EF4-FFF2-40B4-BE49-F238E27FC236}">
                <a16:creationId xmlns:a16="http://schemas.microsoft.com/office/drawing/2014/main" id="{0A23A954-474B-B25A-23F7-B118AB1344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0CD1C-BC9D-D901-FA30-5CCB2565868F}"/>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2369873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C617-B90A-2CF9-B08F-1A8672904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6A8105-3229-EA04-7DF5-89E76AC2C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A50328-B987-9468-FEC7-944AE7C5DB49}"/>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5" name="Footer Placeholder 4">
            <a:extLst>
              <a:ext uri="{FF2B5EF4-FFF2-40B4-BE49-F238E27FC236}">
                <a16:creationId xmlns:a16="http://schemas.microsoft.com/office/drawing/2014/main" id="{0395617E-DD72-0177-2D89-2E626622DC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BD92E7-5E11-18F5-9B46-495ABA1F2C33}"/>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84231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0AD8-BB66-1872-917E-3867B36FDC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7C4948-16EF-229C-293B-BE4EAF0CF6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96140C-7EE9-1D0B-BEBC-93AD8530C7B2}"/>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5" name="Footer Placeholder 4">
            <a:extLst>
              <a:ext uri="{FF2B5EF4-FFF2-40B4-BE49-F238E27FC236}">
                <a16:creationId xmlns:a16="http://schemas.microsoft.com/office/drawing/2014/main" id="{110ABAD1-D59B-4911-D887-33FCC10E9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1C0CF4-2E06-2B41-4BE5-4FD610165147}"/>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9210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6AD5-D6AB-B281-38AC-D1FA8EEE15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885B49-74DE-EC2A-6BB3-907D543BDF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14C9A2-1BC3-58AF-A4C6-AE7E1F8760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78072C-4355-C1BD-3FE9-44D9E3ED3410}"/>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6" name="Footer Placeholder 5">
            <a:extLst>
              <a:ext uri="{FF2B5EF4-FFF2-40B4-BE49-F238E27FC236}">
                <a16:creationId xmlns:a16="http://schemas.microsoft.com/office/drawing/2014/main" id="{77F3349E-B6AA-72E0-A2B8-8C26103333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9591B7-F1DD-5E26-8F3B-CF4CC66103CD}"/>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220775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D0EEB-5527-7173-AD64-81FFE2176C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101328-6FDD-5E83-C934-10FFC6733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E5DABD-BAAE-28FE-6D39-0A4DC5F07E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B8AB89-2BB3-0BBC-EFF3-63418E663E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80963C-9992-5D49-6F99-8690A04065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1B7945-1752-9275-5CC1-3BA93BFBDF32}"/>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8" name="Footer Placeholder 7">
            <a:extLst>
              <a:ext uri="{FF2B5EF4-FFF2-40B4-BE49-F238E27FC236}">
                <a16:creationId xmlns:a16="http://schemas.microsoft.com/office/drawing/2014/main" id="{BFBB28CB-B220-735E-2C6E-B22E736C8C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5E8AFE-D24C-C41E-E67C-7737A95E046E}"/>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47868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40C7B-1AA3-AB1D-936F-D487B205EB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C930F4-4C9B-5E21-118A-51BD73FC51DA}"/>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4" name="Footer Placeholder 3">
            <a:extLst>
              <a:ext uri="{FF2B5EF4-FFF2-40B4-BE49-F238E27FC236}">
                <a16:creationId xmlns:a16="http://schemas.microsoft.com/office/drawing/2014/main" id="{A43E07DD-A4C4-12D7-ADE6-4110F72AB0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626FA9-5E72-7EFC-B966-0E48C95A37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958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BF6ECC-C202-82F5-C672-75E55796BE82}"/>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3" name="Footer Placeholder 2">
            <a:extLst>
              <a:ext uri="{FF2B5EF4-FFF2-40B4-BE49-F238E27FC236}">
                <a16:creationId xmlns:a16="http://schemas.microsoft.com/office/drawing/2014/main" id="{DEE08921-1C93-534A-C67A-397C5A1BA4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F0D750-680B-F7CF-49DD-A141EA372236}"/>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79161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D8FE-AF6D-1EE8-C772-546A3718DD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9B60B7-F28B-B623-107D-854004F81E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824E79-530C-311A-8122-24378D7E3A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159C17-6887-D81C-7C7B-3ED91849A713}"/>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6" name="Footer Placeholder 5">
            <a:extLst>
              <a:ext uri="{FF2B5EF4-FFF2-40B4-BE49-F238E27FC236}">
                <a16:creationId xmlns:a16="http://schemas.microsoft.com/office/drawing/2014/main" id="{436AD52D-2C75-D8E8-703E-28C8E61175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BBD8A4-4069-5A05-202D-D788EE6EDBC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9747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2415-719D-E93E-E15A-5C9C11FB8F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D85EB8-C274-D90F-FD6F-50565A8A9F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AF0D88-1310-5DB7-2A5C-A5105A310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315A3E-6085-5C88-28B4-38C942CDDC65}"/>
              </a:ext>
            </a:extLst>
          </p:cNvPr>
          <p:cNvSpPr>
            <a:spLocks noGrp="1"/>
          </p:cNvSpPr>
          <p:nvPr>
            <p:ph type="dt" sz="half" idx="10"/>
          </p:nvPr>
        </p:nvSpPr>
        <p:spPr/>
        <p:txBody>
          <a:bodyPr/>
          <a:lstStyle/>
          <a:p>
            <a:fld id="{8804C9FB-471E-4F2A-91F1-B2D4D078294E}" type="datetimeFigureOut">
              <a:rPr lang="en-US" smtClean="0"/>
              <a:t>3/28/2024</a:t>
            </a:fld>
            <a:endParaRPr lang="en-US"/>
          </a:p>
        </p:txBody>
      </p:sp>
      <p:sp>
        <p:nvSpPr>
          <p:cNvPr id="6" name="Footer Placeholder 5">
            <a:extLst>
              <a:ext uri="{FF2B5EF4-FFF2-40B4-BE49-F238E27FC236}">
                <a16:creationId xmlns:a16="http://schemas.microsoft.com/office/drawing/2014/main" id="{140A3951-394F-701F-A832-37536AD47B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D1E600-7C28-2870-AB3B-C29DB0143FC4}"/>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00527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A4ACB9-A9A9-80DF-3005-4CB278A672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A0C1B2-9541-36E2-C037-372AF9DC0F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824ED2-6DB8-200E-4876-A03F0FBF33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4C9FB-471E-4F2A-91F1-B2D4D078294E}" type="datetimeFigureOut">
              <a:rPr lang="en-US" smtClean="0"/>
              <a:t>3/28/2024</a:t>
            </a:fld>
            <a:endParaRPr lang="en-US"/>
          </a:p>
        </p:txBody>
      </p:sp>
      <p:sp>
        <p:nvSpPr>
          <p:cNvPr id="5" name="Footer Placeholder 4">
            <a:extLst>
              <a:ext uri="{FF2B5EF4-FFF2-40B4-BE49-F238E27FC236}">
                <a16:creationId xmlns:a16="http://schemas.microsoft.com/office/drawing/2014/main" id="{397B5887-ECA4-5BC6-213C-52E0D19CFC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49260D-9D12-20C0-0DE9-F0C7D8132D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526BE-633F-4883-AB1D-0B0EEF44CC1A}" type="slidenum">
              <a:rPr lang="en-US" smtClean="0"/>
              <a:t>‹#›</a:t>
            </a:fld>
            <a:endParaRPr lang="en-US"/>
          </a:p>
        </p:txBody>
      </p:sp>
    </p:spTree>
    <p:extLst>
      <p:ext uri="{BB962C8B-B14F-4D97-AF65-F5344CB8AC3E}">
        <p14:creationId xmlns:p14="http://schemas.microsoft.com/office/powerpoint/2010/main" val="2935664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hyperlink" Target="https://www.youtube.com/watch?v=hgErG3NHBv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a:extLst>
              <a:ext uri="{FF2B5EF4-FFF2-40B4-BE49-F238E27FC236}">
                <a16:creationId xmlns:a16="http://schemas.microsoft.com/office/drawing/2014/main" id="{C0E0127B-CF62-8C7D-077E-467E8EC2A8D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0697" r="19608" b="14966"/>
          <a:stretch/>
        </p:blipFill>
        <p:spPr bwMode="auto">
          <a:xfrm>
            <a:off x="1045029" y="277723"/>
            <a:ext cx="3138881" cy="3169471"/>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grpSp>
        <p:nvGrpSpPr>
          <p:cNvPr id="3" name="Group 2">
            <a:extLst>
              <a:ext uri="{FF2B5EF4-FFF2-40B4-BE49-F238E27FC236}">
                <a16:creationId xmlns:a16="http://schemas.microsoft.com/office/drawing/2014/main" id="{3C347C36-6BAD-47DF-A629-2724BE4D307D}"/>
              </a:ext>
            </a:extLst>
          </p:cNvPr>
          <p:cNvGrpSpPr/>
          <p:nvPr/>
        </p:nvGrpSpPr>
        <p:grpSpPr>
          <a:xfrm>
            <a:off x="370049" y="3392234"/>
            <a:ext cx="4479040" cy="1294285"/>
            <a:chOff x="370049" y="3081229"/>
            <a:chExt cx="4479040" cy="1294285"/>
          </a:xfrm>
        </p:grpSpPr>
        <p:sp>
          <p:nvSpPr>
            <p:cNvPr id="61" name="Title 1">
              <a:extLst>
                <a:ext uri="{FF2B5EF4-FFF2-40B4-BE49-F238E27FC236}">
                  <a16:creationId xmlns:a16="http://schemas.microsoft.com/office/drawing/2014/main" id="{81E9C843-D5FA-457E-B926-84EBA9EEFF56}"/>
                </a:ext>
              </a:extLst>
            </p:cNvPr>
            <p:cNvSpPr txBox="1">
              <a:spLocks/>
            </p:cNvSpPr>
            <p:nvPr/>
          </p:nvSpPr>
          <p:spPr>
            <a:xfrm>
              <a:off x="370049" y="3081229"/>
              <a:ext cx="4479040" cy="113068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82669"/>
                  </a:solidFill>
                  <a:latin typeface="Montserrat" panose="00000500000000000000" pitchFamily="50" charset="0"/>
                  <a:ea typeface="+mj-ea"/>
                  <a:cs typeface="+mj-cs"/>
                </a:defRPr>
              </a:lvl1pPr>
            </a:lstStyle>
            <a:p>
              <a:pPr algn="ctr"/>
              <a:r>
                <a:rPr lang="en-US" sz="3200" dirty="0">
                  <a:solidFill>
                    <a:schemeClr val="tx1"/>
                  </a:solidFill>
                  <a:latin typeface="LEMON MILK" panose="00000500000000000000" pitchFamily="50" charset="0"/>
                </a:rPr>
                <a:t>SIMON SINEK</a:t>
              </a:r>
              <a:br>
                <a:rPr lang="en-US" dirty="0">
                  <a:solidFill>
                    <a:schemeClr val="tx1"/>
                  </a:solidFill>
                </a:rPr>
              </a:br>
              <a:r>
                <a:rPr lang="en-US" sz="1600" dirty="0">
                  <a:solidFill>
                    <a:schemeClr val="tx1"/>
                  </a:solidFill>
                </a:rPr>
                <a:t>Technology Expert, Journalist</a:t>
              </a:r>
            </a:p>
          </p:txBody>
        </p:sp>
        <p:cxnSp>
          <p:nvCxnSpPr>
            <p:cNvPr id="63" name="Straight Connector 62">
              <a:extLst>
                <a:ext uri="{FF2B5EF4-FFF2-40B4-BE49-F238E27FC236}">
                  <a16:creationId xmlns:a16="http://schemas.microsoft.com/office/drawing/2014/main" id="{83E767E6-88F8-4583-8E73-7831CE97818A}"/>
                </a:ext>
              </a:extLst>
            </p:cNvPr>
            <p:cNvCxnSpPr>
              <a:cxnSpLocks/>
            </p:cNvCxnSpPr>
            <p:nvPr/>
          </p:nvCxnSpPr>
          <p:spPr>
            <a:xfrm>
              <a:off x="370049" y="4020277"/>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5818E3ED-FBB4-4F0A-9B4F-EB0091C7D36C}"/>
                </a:ext>
              </a:extLst>
            </p:cNvPr>
            <p:cNvSpPr/>
            <p:nvPr/>
          </p:nvSpPr>
          <p:spPr>
            <a:xfrm>
              <a:off x="1574642" y="4048320"/>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Fee: $350,000 +</a:t>
              </a:r>
            </a:p>
          </p:txBody>
        </p:sp>
      </p:grpSp>
      <p:sp>
        <p:nvSpPr>
          <p:cNvPr id="18" name="TextBox 17">
            <a:extLst>
              <a:ext uri="{FF2B5EF4-FFF2-40B4-BE49-F238E27FC236}">
                <a16:creationId xmlns:a16="http://schemas.microsoft.com/office/drawing/2014/main" id="{3C1D66F1-716B-480E-B23B-9FA8BCAE1C41}"/>
              </a:ext>
            </a:extLst>
          </p:cNvPr>
          <p:cNvSpPr txBox="1"/>
          <p:nvPr/>
        </p:nvSpPr>
        <p:spPr>
          <a:xfrm>
            <a:off x="4973173" y="777232"/>
            <a:ext cx="7059584" cy="5339923"/>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0000500000000000000" pitchFamily="50" charset="0"/>
                <a:hlinkClick r:id="rId4">
                  <a:extLst>
                    <a:ext uri="{A12FA001-AC4F-418D-AE19-62706E023703}">
                      <ahyp:hlinkClr xmlns:ahyp="http://schemas.microsoft.com/office/drawing/2018/hyperlinkcolor" val="tx"/>
                    </a:ext>
                  </a:extLst>
                </a:hlinkClick>
              </a:rPr>
              <a:t>Watch Simon Sinek: Responsible Leadership for Infinite Success</a:t>
            </a:r>
            <a:endParaRPr lang="en-US" sz="1200" b="1" dirty="0">
              <a:solidFill>
                <a:srgbClr val="00B0F0"/>
              </a:solidFill>
              <a:latin typeface="Montserrat" panose="00000500000000000000" pitchFamily="50" charset="0"/>
            </a:endParaRPr>
          </a:p>
          <a:p>
            <a:pPr algn="just">
              <a:buClr>
                <a:srgbClr val="28A6DF"/>
              </a:buClr>
              <a:buSzPct val="120000"/>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kumimoji="0" lang="en-US" sz="1200" b="0" i="0" u="none" strike="noStrike" kern="1200" cap="none" spc="0" normalizeH="0" baseline="0" noProof="0" dirty="0">
                <a:ln>
                  <a:noFill/>
                </a:ln>
                <a:effectLst/>
                <a:uLnTx/>
                <a:uFillTx/>
                <a:latin typeface="Montserrat" panose="02000505000000020004" pitchFamily="2" charset="0"/>
              </a:rPr>
              <a:t>Described as “a visionary thinker with a rare intellect,” he is an unshakable optimist who believes in a bright future and our ability to build it</a:t>
            </a:r>
          </a:p>
          <a:p>
            <a:pPr algn="just">
              <a:buClr>
                <a:srgbClr val="28A6DF"/>
              </a:buClr>
              <a:buSzPct val="120000"/>
            </a:pPr>
            <a:endParaRPr kumimoji="0" lang="en-US" sz="1200" b="0" i="0" u="none" strike="noStrike" kern="1200" cap="none" spc="0" normalizeH="0" baseline="0" noProof="0" dirty="0">
              <a:ln>
                <a:noFill/>
              </a:ln>
              <a:effectLst/>
              <a:uLnTx/>
              <a:uFillTx/>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Driven by </a:t>
            </a:r>
            <a:r>
              <a:rPr lang="en-US" sz="1200" b="0" i="0" dirty="0">
                <a:effectLst/>
                <a:latin typeface="Montserrat" panose="02000505000000020004" pitchFamily="2" charset="0"/>
              </a:rPr>
              <a:t>a bold goal to help build a world in which the vast majority of us wake up inspired, feel safe at work and return home fulfilled at the end of the day, he is leading a movement to inspire people to do the things that ignite their passion, creativity, and joy</a:t>
            </a:r>
          </a:p>
          <a:p>
            <a:pPr marL="174625" indent="-174625" algn="just">
              <a:buClr>
                <a:srgbClr val="28A6DF"/>
              </a:buClr>
              <a:buSzPct val="120000"/>
              <a:buFont typeface="Montserrat" panose="00000500000000000000" pitchFamily="50" charset="0"/>
              <a:buChar char="›"/>
            </a:pPr>
            <a:endParaRPr kumimoji="0" lang="en-US" sz="1200" b="0" i="0" u="none" strike="noStrike" kern="1200" cap="none" spc="0" normalizeH="0" baseline="0" noProof="0" dirty="0">
              <a:ln>
                <a:noFill/>
              </a:ln>
              <a:effectLst/>
              <a:uLnTx/>
              <a:uFillTx/>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A</a:t>
            </a:r>
            <a:r>
              <a:rPr kumimoji="0" lang="en-US" sz="1200" b="0" i="0" u="none" strike="noStrike" kern="1200" cap="none" spc="0" normalizeH="0" baseline="0" noProof="0" dirty="0" err="1">
                <a:ln>
                  <a:noFill/>
                </a:ln>
                <a:effectLst/>
                <a:uLnTx/>
                <a:uFillTx/>
                <a:latin typeface="Montserrat" panose="02000505000000020004" pitchFamily="2" charset="0"/>
              </a:rPr>
              <a:t>uthor</a:t>
            </a:r>
            <a:r>
              <a:rPr kumimoji="0" lang="en-US" sz="1200" b="0" i="0" u="none" strike="noStrike" kern="1200" cap="none" spc="0" normalizeH="0" baseline="0" noProof="0" dirty="0">
                <a:ln>
                  <a:noFill/>
                </a:ln>
                <a:effectLst/>
                <a:uLnTx/>
                <a:uFillTx/>
                <a:latin typeface="Montserrat" panose="02000505000000020004" pitchFamily="2" charset="0"/>
              </a:rPr>
              <a:t> of global bestselling books </a:t>
            </a:r>
            <a:r>
              <a:rPr kumimoji="0" lang="en-US" sz="1200" b="0" i="1" u="none" strike="noStrike" kern="1200" cap="none" spc="0" normalizeH="0" baseline="0" noProof="0" dirty="0">
                <a:ln>
                  <a:noFill/>
                </a:ln>
                <a:effectLst/>
                <a:uLnTx/>
                <a:uFillTx/>
                <a:latin typeface="Montserrat" panose="02000505000000020004" pitchFamily="2" charset="0"/>
              </a:rPr>
              <a:t>The Infinite Game, Start with Why </a:t>
            </a:r>
            <a:r>
              <a:rPr kumimoji="0" lang="en-US" sz="1200" b="0" u="none" strike="noStrike" kern="1200" cap="none" spc="0" normalizeH="0" baseline="0" noProof="0" dirty="0">
                <a:ln>
                  <a:noFill/>
                </a:ln>
                <a:effectLst/>
                <a:uLnTx/>
                <a:uFillTx/>
                <a:latin typeface="Montserrat" panose="02000505000000020004" pitchFamily="2" charset="0"/>
              </a:rPr>
              <a:t>and</a:t>
            </a:r>
            <a:r>
              <a:rPr kumimoji="0" lang="en-US" sz="1200" b="0" i="1" u="none" strike="noStrike" kern="1200" cap="none" spc="0" normalizeH="0" baseline="0" noProof="0" dirty="0">
                <a:ln>
                  <a:noFill/>
                </a:ln>
                <a:effectLst/>
                <a:uLnTx/>
                <a:uFillTx/>
                <a:latin typeface="Montserrat" panose="02000505000000020004" pitchFamily="2" charset="0"/>
              </a:rPr>
              <a:t> Leaders Eat Last </a:t>
            </a:r>
            <a:r>
              <a:rPr kumimoji="0" lang="en-US" sz="1200" b="0" i="0" u="none" strike="noStrike" kern="1200" cap="none" spc="0" normalizeH="0" baseline="0" noProof="0" dirty="0">
                <a:ln>
                  <a:noFill/>
                </a:ln>
                <a:effectLst/>
                <a:uLnTx/>
                <a:uFillTx/>
                <a:latin typeface="Montserrat" panose="02000505000000020004" pitchFamily="2" charset="0"/>
              </a:rPr>
              <a:t>among several other </a:t>
            </a:r>
            <a:r>
              <a:rPr kumimoji="0" lang="en-US" sz="1200" b="0" i="1" u="none" strike="noStrike" kern="1200" cap="none" spc="0" normalizeH="0" baseline="0" noProof="0" dirty="0">
                <a:ln>
                  <a:noFill/>
                </a:ln>
                <a:effectLst/>
                <a:uLnTx/>
                <a:uFillTx/>
                <a:latin typeface="Montserrat" panose="02000505000000020004" pitchFamily="2" charset="0"/>
              </a:rPr>
              <a:t>New York Times </a:t>
            </a:r>
            <a:r>
              <a:rPr kumimoji="0" lang="en-US" sz="1200" b="0" i="0" u="none" strike="noStrike" kern="1200" cap="none" spc="0" normalizeH="0" baseline="0" noProof="0" dirty="0">
                <a:ln>
                  <a:noFill/>
                </a:ln>
                <a:effectLst/>
                <a:uLnTx/>
                <a:uFillTx/>
                <a:latin typeface="Montserrat" panose="02000505000000020004" pitchFamily="2" charset="0"/>
              </a:rPr>
              <a:t>and </a:t>
            </a:r>
            <a:r>
              <a:rPr kumimoji="0" lang="en-US" sz="1200" b="0" i="1" u="none" strike="noStrike" kern="1200" cap="none" spc="0" normalizeH="0" baseline="0" noProof="0" dirty="0">
                <a:ln>
                  <a:noFill/>
                </a:ln>
                <a:effectLst/>
                <a:uLnTx/>
                <a:uFillTx/>
                <a:latin typeface="Montserrat" panose="02000505000000020004" pitchFamily="2" charset="0"/>
              </a:rPr>
              <a:t>Wall Street Journal </a:t>
            </a:r>
            <a:r>
              <a:rPr kumimoji="0" lang="en-US" sz="1200" b="0" i="0" u="none" strike="noStrike" kern="1200" cap="none" spc="0" normalizeH="0" baseline="0" noProof="0" dirty="0">
                <a:ln>
                  <a:noFill/>
                </a:ln>
                <a:effectLst/>
                <a:uLnTx/>
                <a:uFillTx/>
                <a:latin typeface="Montserrat" panose="02000505000000020004" pitchFamily="2" charset="0"/>
              </a:rPr>
              <a:t>bestsellers</a:t>
            </a:r>
          </a:p>
          <a:p>
            <a:pPr marL="174625" indent="-174625" algn="just">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Fascinated by the leaders who make an impact on the world and the companies and politicians with the capacity to inspire, his work focuses on the remarkable patterns in how such people and organizations think, act and communicate</a:t>
            </a:r>
          </a:p>
          <a:p>
            <a:pPr marL="174625" indent="-174625" algn="just">
              <a:buClr>
                <a:srgbClr val="28A6DF"/>
              </a:buClr>
              <a:buSzPct val="120000"/>
              <a:buFont typeface="Montserrat" panose="00000500000000000000" pitchFamily="50" charset="0"/>
              <a:buChar char="›"/>
            </a:pPr>
            <a:endParaRPr kumimoji="0" lang="en-US" sz="1200" u="none" strike="noStrike" kern="1200" cap="none" spc="0" normalizeH="0" baseline="0" noProof="0" dirty="0">
              <a:ln>
                <a:noFill/>
              </a:ln>
              <a:uLnTx/>
              <a:uFillTx/>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kumimoji="0" lang="en-US" sz="1200" b="0" i="0" u="none" strike="noStrike" kern="1200" cap="none" spc="0" normalizeH="0" baseline="0" noProof="0" dirty="0">
                <a:ln>
                  <a:noFill/>
                </a:ln>
                <a:effectLst/>
                <a:uLnTx/>
                <a:uFillTx/>
                <a:latin typeface="Montserrat" panose="02000505000000020004" pitchFamily="2" charset="0"/>
              </a:rPr>
              <a:t>best known for popularizing the concept of WHY in his first TED Talk in 2009 which rose to become one of the most watched TED talks of all time, with over 43 million view</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I</a:t>
            </a:r>
            <a:r>
              <a:rPr kumimoji="0" lang="en-US" sz="1200" b="0" i="0" u="none" strike="noStrike" kern="1200" cap="none" spc="0" normalizeH="0" baseline="0" noProof="0" dirty="0" err="1">
                <a:ln>
                  <a:noFill/>
                </a:ln>
                <a:effectLst/>
                <a:uLnTx/>
                <a:uFillTx/>
                <a:latin typeface="Montserrat" panose="02000505000000020004" pitchFamily="2" charset="0"/>
              </a:rPr>
              <a:t>nterview</a:t>
            </a:r>
            <a:r>
              <a:rPr kumimoji="0" lang="en-US" sz="1200" b="0" i="0" u="none" strike="noStrike" kern="1200" cap="none" spc="0" normalizeH="0" baseline="0" noProof="0" dirty="0">
                <a:ln>
                  <a:noFill/>
                </a:ln>
                <a:effectLst/>
                <a:uLnTx/>
                <a:uFillTx/>
                <a:latin typeface="Montserrat" panose="02000505000000020004" pitchFamily="2" charset="0"/>
              </a:rPr>
              <a:t> on Millennials in the workplace broke the Internet in 2016, garnering over 200 million views in the first month leading his name to being YouTube’s fifth most searched term in 2017</a:t>
            </a:r>
          </a:p>
          <a:p>
            <a:pPr marL="171450" indent="-171450" algn="l">
              <a:lnSpc>
                <a:spcPct val="100000"/>
              </a:lnSpc>
              <a:spcBef>
                <a:spcPts val="600"/>
              </a:spcBef>
              <a:buFont typeface="Arial" panose="020B0604020202020204" pitchFamily="34" charset="0"/>
              <a:buChar char="•"/>
            </a:pPr>
            <a:endParaRPr lang="en-US" sz="1200" spc="-40" dirty="0">
              <a:latin typeface="Montserrat" panose="02000505000000020004" pitchFamily="2" charset="0"/>
              <a:cs typeface="Helvetica" panose="020B0604020202020204" pitchFamily="34" charset="0"/>
            </a:endParaRPr>
          </a:p>
          <a:p>
            <a:pPr algn="just">
              <a:buClr>
                <a:srgbClr val="28A6DF"/>
              </a:buClr>
              <a:buSzPct val="120000"/>
            </a:pPr>
            <a:r>
              <a:rPr lang="en-US" sz="1200" b="1" spc="-40" dirty="0">
                <a:latin typeface="Montserrat" panose="02000505000000020004" pitchFamily="2" charset="0"/>
                <a:cs typeface="Helvetica" panose="020B0604020202020204" pitchFamily="34" charset="0"/>
              </a:rPr>
              <a:t>Keynote Topics:</a:t>
            </a:r>
          </a:p>
          <a:p>
            <a:pPr marL="174625" indent="-174625" algn="just">
              <a:buClr>
                <a:srgbClr val="28A6DF"/>
              </a:buClr>
              <a:buSzPct val="120000"/>
              <a:buFont typeface="Montserrat" panose="00000500000000000000" pitchFamily="50" charset="0"/>
              <a:buChar char="›"/>
            </a:pPr>
            <a:r>
              <a:rPr lang="en-US" sz="1200" spc="-40" dirty="0">
                <a:latin typeface="Montserrat" panose="02000505000000020004" pitchFamily="2" charset="0"/>
                <a:cs typeface="Helvetica" panose="020B0604020202020204" pitchFamily="34" charset="0"/>
              </a:rPr>
              <a:t>Infinite Game</a:t>
            </a:r>
          </a:p>
          <a:p>
            <a:pPr marL="174625" indent="-174625" algn="just">
              <a:buClr>
                <a:srgbClr val="28A6DF"/>
              </a:buClr>
              <a:buSzPct val="120000"/>
              <a:buFont typeface="Montserrat" panose="00000500000000000000" pitchFamily="50" charset="0"/>
              <a:buChar char="›"/>
            </a:pPr>
            <a:r>
              <a:rPr lang="en-US" sz="1200" spc="-40" dirty="0">
                <a:latin typeface="Montserrat" panose="02000505000000020004" pitchFamily="2" charset="0"/>
                <a:cs typeface="Helvetica" panose="020B0604020202020204" pitchFamily="34" charset="0"/>
              </a:rPr>
              <a:t>How to discover your “why” in difficult times</a:t>
            </a:r>
          </a:p>
        </p:txBody>
      </p:sp>
      <p:pic>
        <p:nvPicPr>
          <p:cNvPr id="5" name="Picture 4" descr="A white cover with black text&#10;&#10;Description automatically generated">
            <a:extLst>
              <a:ext uri="{FF2B5EF4-FFF2-40B4-BE49-F238E27FC236}">
                <a16:creationId xmlns:a16="http://schemas.microsoft.com/office/drawing/2014/main" id="{6DBCE220-249E-A4ED-EBD2-47845877D39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857" y="4892511"/>
            <a:ext cx="1828963" cy="1828963"/>
          </a:xfrm>
          <a:prstGeom prst="rect">
            <a:avLst/>
          </a:prstGeom>
        </p:spPr>
      </p:pic>
      <p:pic>
        <p:nvPicPr>
          <p:cNvPr id="7" name="Picture 6" descr="A book cover of a book&#10;&#10;Description automatically generated">
            <a:extLst>
              <a:ext uri="{FF2B5EF4-FFF2-40B4-BE49-F238E27FC236}">
                <a16:creationId xmlns:a16="http://schemas.microsoft.com/office/drawing/2014/main" id="{06090751-FC49-EC41-1DD1-6D8857BFC1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29019" y="4892511"/>
            <a:ext cx="1241540" cy="1872832"/>
          </a:xfrm>
          <a:prstGeom prst="rect">
            <a:avLst/>
          </a:prstGeom>
        </p:spPr>
      </p:pic>
      <p:pic>
        <p:nvPicPr>
          <p:cNvPr id="9" name="Picture 8" descr="A book cover of a book&#10;&#10;Description automatically generated">
            <a:extLst>
              <a:ext uri="{FF2B5EF4-FFF2-40B4-BE49-F238E27FC236}">
                <a16:creationId xmlns:a16="http://schemas.microsoft.com/office/drawing/2014/main" id="{DC1B0284-DF94-404E-5F4D-88A8309D323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94643" y="4892511"/>
            <a:ext cx="1245875" cy="1872832"/>
          </a:xfrm>
          <a:prstGeom prst="rect">
            <a:avLst/>
          </a:prstGeom>
        </p:spPr>
      </p:pic>
    </p:spTree>
    <p:extLst>
      <p:ext uri="{BB962C8B-B14F-4D97-AF65-F5344CB8AC3E}">
        <p14:creationId xmlns:p14="http://schemas.microsoft.com/office/powerpoint/2010/main" val="3741889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16048</TotalTime>
  <Words>258</Words>
  <Application>Microsoft Office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LEMON MILK</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45</cp:revision>
  <dcterms:created xsi:type="dcterms:W3CDTF">2022-07-20T04:49:40Z</dcterms:created>
  <dcterms:modified xsi:type="dcterms:W3CDTF">2024-03-29T16:07:52Z</dcterms:modified>
</cp:coreProperties>
</file>