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9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3/5/2024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272446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vimeo.com/719975111/3d441a5085" TargetMode="External"/><Relationship Id="rId4" Type="http://schemas.openxmlformats.org/officeDocument/2006/relationships/hyperlink" Target="https://vimeo.com/92060545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D111E805-DEC5-468E-9F1E-5802CB84A0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235" b="1235"/>
          <a:stretch/>
        </p:blipFill>
        <p:spPr bwMode="auto">
          <a:xfrm>
            <a:off x="1128410" y="611047"/>
            <a:ext cx="2801562" cy="2732349"/>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15" name="TextBox 14">
            <a:extLst>
              <a:ext uri="{FF2B5EF4-FFF2-40B4-BE49-F238E27FC236}">
                <a16:creationId xmlns:a16="http://schemas.microsoft.com/office/drawing/2014/main" id="{60BA598E-9998-4697-8480-B444D32C63CE}"/>
              </a:ext>
            </a:extLst>
          </p:cNvPr>
          <p:cNvSpPr txBox="1"/>
          <p:nvPr/>
        </p:nvSpPr>
        <p:spPr>
          <a:xfrm>
            <a:off x="4762367" y="373792"/>
            <a:ext cx="7059584" cy="5447645"/>
          </a:xfrm>
          <a:prstGeom prst="rect">
            <a:avLst/>
          </a:prstGeom>
          <a:noFill/>
        </p:spPr>
        <p:txBody>
          <a:bodyPr wrap="square">
            <a:spAutoFit/>
          </a:bodyPr>
          <a:lstStyle/>
          <a:p>
            <a:pPr algn="just">
              <a:buClr>
                <a:srgbClr val="28A6DF"/>
              </a:buClr>
              <a:buSzPct val="120000"/>
            </a:pPr>
            <a:r>
              <a:rPr lang="en-US" sz="1200" b="1" dirty="0">
                <a:solidFill>
                  <a:srgbClr val="28A6DF"/>
                </a:solidFill>
                <a:latin typeface="Montserrat" panose="02000505000000020004" pitchFamily="2" charset="0"/>
                <a:hlinkClick r:id="rId4"/>
              </a:rPr>
              <a:t>Watch Rebecca Lobo: Hall of Fame Speech</a:t>
            </a:r>
            <a:endParaRPr lang="en-US" sz="1200" b="1" dirty="0">
              <a:solidFill>
                <a:srgbClr val="28A6DF"/>
              </a:solidFill>
              <a:latin typeface="Montserrat" panose="02000505000000020004" pitchFamily="2" charset="0"/>
            </a:endParaRPr>
          </a:p>
          <a:p>
            <a:pPr algn="just">
              <a:buClr>
                <a:srgbClr val="28A6DF"/>
              </a:buClr>
              <a:buSzPct val="120000"/>
            </a:pPr>
            <a:endParaRPr kumimoji="0" lang="en-US" sz="1200" b="1" i="0" u="none" strike="noStrike" kern="1200" cap="none" spc="0" normalizeH="0" baseline="0" noProof="0" dirty="0">
              <a:ln>
                <a:noFill/>
              </a:ln>
              <a:solidFill>
                <a:srgbClr val="28A6DF"/>
              </a:solidFill>
              <a:effectLst/>
              <a:uLnTx/>
              <a:uFillTx/>
              <a:latin typeface="Montserrat" panose="02000505000000020004" pitchFamily="2" charset="0"/>
            </a:endParaRPr>
          </a:p>
          <a:p>
            <a:pPr algn="just">
              <a:buClr>
                <a:srgbClr val="28A6DF"/>
              </a:buClr>
              <a:buSzPct val="120000"/>
            </a:pPr>
            <a:r>
              <a:rPr lang="en-US" sz="1200" b="1" dirty="0">
                <a:solidFill>
                  <a:srgbClr val="28A6DF"/>
                </a:solidFill>
                <a:latin typeface="Montserrat" panose="02000505000000020004" pitchFamily="2" charset="0"/>
                <a:hlinkClick r:id="rId5"/>
              </a:rPr>
              <a:t>Watch Showreel</a:t>
            </a:r>
            <a:endParaRPr kumimoji="0" lang="en-US" sz="1200" b="0" i="0" u="none" strike="noStrike" kern="1200" cap="none" spc="0" normalizeH="0" baseline="0" noProof="0" dirty="0">
              <a:ln>
                <a:noFill/>
              </a:ln>
              <a:solidFill>
                <a:srgbClr val="28A6DF"/>
              </a:solidFill>
              <a:effectLst/>
              <a:uLnTx/>
              <a:uFillTx/>
              <a:latin typeface="Montserrat" panose="02000505000000020004" pitchFamily="2" charset="0"/>
            </a:endParaRPr>
          </a:p>
          <a:p>
            <a:pPr algn="just">
              <a:buClr>
                <a:srgbClr val="28A6DF"/>
              </a:buClr>
              <a:buSzPct val="120000"/>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solidFill>
                  <a:schemeClr val="bg2">
                    <a:lumMod val="25000"/>
                  </a:schemeClr>
                </a:solidFill>
                <a:latin typeface="Montserrat" panose="00000500000000000000" pitchFamily="2" charset="0"/>
              </a:rPr>
              <a:t>Named Female Athlete of the Year by the Associated Press, NCAA Women’s Basketball Player of the Year, Woman of the Year by the Women’s Sports Foundation, and she also received an ESPY for Outstanding Female Athlete</a:t>
            </a:r>
          </a:p>
          <a:p>
            <a:pPr marL="174625" indent="-174625" algn="just">
              <a:buClr>
                <a:srgbClr val="28A6DF"/>
              </a:buClr>
              <a:buSzPct val="120000"/>
              <a:buFont typeface="Montserrat" panose="00000500000000000000" pitchFamily="50" charset="0"/>
              <a:buChar char="›"/>
            </a:pPr>
            <a:endParaRPr lang="en-US" sz="1200" dirty="0">
              <a:solidFill>
                <a:schemeClr val="bg2">
                  <a:lumMod val="25000"/>
                </a:schemeClr>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solidFill>
                  <a:schemeClr val="bg2">
                    <a:lumMod val="25000"/>
                  </a:schemeClr>
                </a:solidFill>
                <a:latin typeface="Montserrat" panose="00000500000000000000" pitchFamily="2" charset="0"/>
              </a:rPr>
              <a:t>Inducted into the Women’s Basketball Hall of Fame in 2010 and was named to the Naismith Memorial Basketball Hall of Fame in 2017</a:t>
            </a:r>
          </a:p>
          <a:p>
            <a:pPr marL="174625" indent="-174625" algn="just">
              <a:buClr>
                <a:srgbClr val="28A6DF"/>
              </a:buClr>
              <a:buSzPct val="120000"/>
              <a:buFont typeface="Montserrat" panose="00000500000000000000" pitchFamily="50" charset="0"/>
              <a:buChar char="›"/>
            </a:pPr>
            <a:endParaRPr lang="en-US" sz="1200" dirty="0">
              <a:solidFill>
                <a:schemeClr val="bg2">
                  <a:lumMod val="25000"/>
                </a:schemeClr>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solidFill>
                  <a:schemeClr val="bg2">
                    <a:lumMod val="25000"/>
                  </a:schemeClr>
                </a:solidFill>
                <a:latin typeface="Montserrat" panose="00000500000000000000" pitchFamily="2" charset="0"/>
              </a:rPr>
              <a:t>Joined ESPN in 2004 as a WNBA and women’s college basketball analyst and reporter</a:t>
            </a:r>
          </a:p>
          <a:p>
            <a:pPr marL="174625" indent="-174625" algn="just">
              <a:buClr>
                <a:srgbClr val="28A6DF"/>
              </a:buClr>
              <a:buSzPct val="120000"/>
              <a:buFont typeface="Montserrat" panose="00000500000000000000" pitchFamily="50" charset="0"/>
              <a:buChar char="›"/>
            </a:pPr>
            <a:endParaRPr lang="en-US" sz="1200" dirty="0">
              <a:solidFill>
                <a:schemeClr val="bg2">
                  <a:lumMod val="25000"/>
                </a:schemeClr>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solidFill>
                  <a:schemeClr val="bg2">
                    <a:lumMod val="25000"/>
                  </a:schemeClr>
                </a:solidFill>
                <a:latin typeface="Montserrat" panose="00000500000000000000" pitchFamily="2" charset="0"/>
              </a:rPr>
              <a:t>Co-authored The Home Team Of Mothers, Daughters, and American Champions with her mother RuthAnn, the book covers her career as well as her late mother’s battle with breast cancer</a:t>
            </a:r>
          </a:p>
          <a:p>
            <a:pPr marL="174625" indent="-174625" algn="just">
              <a:buClr>
                <a:srgbClr val="28A6DF"/>
              </a:buClr>
              <a:buSzPct val="120000"/>
              <a:buFont typeface="Montserrat" panose="00000500000000000000" pitchFamily="50" charset="0"/>
              <a:buChar char="›"/>
            </a:pPr>
            <a:endParaRPr lang="en-US" sz="1200" b="0" i="0" dirty="0">
              <a:solidFill>
                <a:schemeClr val="bg2">
                  <a:lumMod val="25000"/>
                </a:schemeClr>
              </a:solidFill>
              <a:effectLst/>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solidFill>
                  <a:schemeClr val="bg2">
                    <a:lumMod val="25000"/>
                  </a:schemeClr>
                </a:solidFill>
                <a:latin typeface="Montserrat" panose="00000500000000000000" pitchFamily="2" charset="0"/>
              </a:rPr>
              <a:t>Rebecca Lobo is a former WNBA All-Star and championship-winning college athlete whose career gained her many accolades including a gold medal as a part of the 1996 U.S. Women’s Basketball Summer Olympic team. </a:t>
            </a:r>
          </a:p>
          <a:p>
            <a:pPr marL="174625" indent="-174625" algn="just">
              <a:buClr>
                <a:srgbClr val="28A6DF"/>
              </a:buClr>
              <a:buSzPct val="120000"/>
              <a:buFont typeface="Montserrat" panose="00000500000000000000" pitchFamily="50" charset="0"/>
              <a:buChar char="›"/>
            </a:pPr>
            <a:endParaRPr lang="en-US" sz="1200" dirty="0">
              <a:solidFill>
                <a:schemeClr val="bg2">
                  <a:lumMod val="25000"/>
                </a:schemeClr>
              </a:solidFill>
              <a:latin typeface="Montserrat" panose="00000500000000000000" pitchFamily="2" charset="0"/>
            </a:endParaRPr>
          </a:p>
          <a:p>
            <a:pPr marL="174625" indent="-174625" algn="just">
              <a:buClr>
                <a:srgbClr val="28A6DF"/>
              </a:buClr>
              <a:buSzPct val="120000"/>
              <a:buFont typeface="Montserrat" panose="00000500000000000000" pitchFamily="50" charset="0"/>
              <a:buChar char="›"/>
            </a:pPr>
            <a:r>
              <a:rPr lang="en-US" sz="1200" dirty="0">
                <a:solidFill>
                  <a:schemeClr val="bg2">
                    <a:lumMod val="25000"/>
                  </a:schemeClr>
                </a:solidFill>
                <a:latin typeface="Montserrat" panose="00000500000000000000" pitchFamily="2" charset="0"/>
              </a:rPr>
              <a:t>Lobo was one of the first players to sign with the WNBA and where she remained for 6 years, paving the way for future female athletes to be recognized as professional basketball players.</a:t>
            </a:r>
          </a:p>
          <a:p>
            <a:pPr marL="174625" indent="-174625" algn="just">
              <a:buClr>
                <a:srgbClr val="28A6DF"/>
              </a:buClr>
              <a:buSzPct val="120000"/>
              <a:buFont typeface="Montserrat" panose="00000500000000000000" pitchFamily="50" charset="0"/>
              <a:buChar char="›"/>
            </a:pPr>
            <a:endParaRPr lang="en-US" sz="1200" dirty="0">
              <a:solidFill>
                <a:schemeClr val="bg2">
                  <a:lumMod val="25000"/>
                </a:schemeClr>
              </a:solidFill>
              <a:latin typeface="Montserrat" panose="00000500000000000000" pitchFamily="2" charset="0"/>
            </a:endParaRPr>
          </a:p>
          <a:p>
            <a:r>
              <a:rPr lang="en-US" sz="1200" b="1" dirty="0">
                <a:solidFill>
                  <a:schemeClr val="bg2">
                    <a:lumMod val="25000"/>
                  </a:schemeClr>
                </a:solidFill>
                <a:latin typeface="Montserrat" panose="00000500000000000000" pitchFamily="2" charset="0"/>
              </a:rPr>
              <a:t>Key Takeaways: </a:t>
            </a:r>
          </a:p>
          <a:p>
            <a:pPr marL="285750" indent="-285750">
              <a:buFont typeface="Arial" panose="020B0604020202020204" pitchFamily="34" charset="0"/>
              <a:buChar char="•"/>
            </a:pPr>
            <a:r>
              <a:rPr lang="en-US" sz="1200" dirty="0">
                <a:solidFill>
                  <a:schemeClr val="bg2">
                    <a:lumMod val="25000"/>
                  </a:schemeClr>
                </a:solidFill>
                <a:latin typeface="Montserrat" panose="00000500000000000000" pitchFamily="2" charset="0"/>
              </a:rPr>
              <a:t>Details her story from college basketball superstar to Olympian and shares her experiences as one of the first female players to sign with a professional team</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98612" y="3190934"/>
            <a:ext cx="4650323"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solidFill>
                  <a:schemeClr val="tx1"/>
                </a:solidFill>
                <a:latin typeface="Montserrat" panose="00000500000000000000" pitchFamily="2" charset="0"/>
              </a:rPr>
              <a:t>Rebecca Lobo</a:t>
            </a:r>
          </a:p>
          <a:p>
            <a:pPr algn="ctr"/>
            <a:r>
              <a:rPr lang="en-US" sz="1600" b="1" dirty="0">
                <a:solidFill>
                  <a:schemeClr val="tx1"/>
                </a:solidFill>
                <a:latin typeface="Montserrat" panose="02000505000000020004" pitchFamily="2" charset="0"/>
              </a:rPr>
              <a:t>WNBA Legend</a:t>
            </a:r>
            <a:endParaRPr lang="en-US" b="1"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124057"/>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Rounded Corners 12">
            <a:extLst>
              <a:ext uri="{FF2B5EF4-FFF2-40B4-BE49-F238E27FC236}">
                <a16:creationId xmlns:a16="http://schemas.microsoft.com/office/drawing/2014/main" id="{B971DE9D-B461-44D8-AD32-75F7D063B9D2}"/>
              </a:ext>
            </a:extLst>
          </p:cNvPr>
          <p:cNvSpPr/>
          <p:nvPr/>
        </p:nvSpPr>
        <p:spPr>
          <a:xfrm>
            <a:off x="1470386" y="4464778"/>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Pending</a:t>
            </a:r>
          </a:p>
        </p:txBody>
      </p:sp>
      <p:sp>
        <p:nvSpPr>
          <p:cNvPr id="14" name="TextBox 13">
            <a:extLst>
              <a:ext uri="{FF2B5EF4-FFF2-40B4-BE49-F238E27FC236}">
                <a16:creationId xmlns:a16="http://schemas.microsoft.com/office/drawing/2014/main" id="{885D521F-958B-4A46-B147-E488E6550824}"/>
              </a:ext>
            </a:extLst>
          </p:cNvPr>
          <p:cNvSpPr txBox="1"/>
          <p:nvPr/>
        </p:nvSpPr>
        <p:spPr>
          <a:xfrm>
            <a:off x="707393" y="4915307"/>
            <a:ext cx="3606401" cy="646331"/>
          </a:xfrm>
          <a:prstGeom prst="rect">
            <a:avLst/>
          </a:prstGeom>
          <a:noFill/>
        </p:spPr>
        <p:txBody>
          <a:bodyPr wrap="square" rtlCol="0">
            <a:spAutoFit/>
          </a:bodyPr>
          <a:lstStyle/>
          <a:p>
            <a:pPr algn="ctr"/>
            <a:r>
              <a:rPr lang="en-US" sz="900" i="1" dirty="0">
                <a:latin typeface="Montserrat" panose="00000500000000000000" pitchFamily="50" charset="0"/>
              </a:rPr>
              <a:t>*Client is responsible for round-trip, first class airfare, ground transportation in home and event cities, hotel accommodations and incidentals for up to two nights</a:t>
            </a:r>
          </a:p>
          <a:p>
            <a:pPr algn="ctr"/>
            <a:r>
              <a:rPr lang="en-US" sz="900" i="1" dirty="0">
                <a:latin typeface="Montserrat" panose="00000500000000000000" pitchFamily="50" charset="0"/>
              </a:rPr>
              <a:t>** Travels from Connecticut</a:t>
            </a:r>
          </a:p>
        </p:txBody>
      </p:sp>
    </p:spTree>
    <p:extLst>
      <p:ext uri="{BB962C8B-B14F-4D97-AF65-F5344CB8AC3E}">
        <p14:creationId xmlns:p14="http://schemas.microsoft.com/office/powerpoint/2010/main" val="2121094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51588</TotalTime>
  <Words>260</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46</cp:revision>
  <dcterms:created xsi:type="dcterms:W3CDTF">2023-12-15T21:28:02Z</dcterms:created>
  <dcterms:modified xsi:type="dcterms:W3CDTF">2024-03-07T19:56:03Z</dcterms:modified>
</cp:coreProperties>
</file>