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70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945FC-5EAF-4C3C-AFFE-1DCA1724910E}"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62450-D7BF-4260-AA06-D4A5E0649978}" type="slidenum">
              <a:rPr lang="en-US" smtClean="0"/>
              <a:t>‹#›</a:t>
            </a:fld>
            <a:endParaRPr lang="en-US"/>
          </a:p>
        </p:txBody>
      </p:sp>
    </p:spTree>
    <p:extLst>
      <p:ext uri="{BB962C8B-B14F-4D97-AF65-F5344CB8AC3E}">
        <p14:creationId xmlns:p14="http://schemas.microsoft.com/office/powerpoint/2010/main" val="230483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601F3D-6903-4616-973D-EA27DA31FBBB}" type="slidenum">
              <a:rPr lang="en-US" smtClean="0"/>
              <a:t>1</a:t>
            </a:fld>
            <a:endParaRPr lang="en-US"/>
          </a:p>
        </p:txBody>
      </p:sp>
    </p:spTree>
    <p:extLst>
      <p:ext uri="{BB962C8B-B14F-4D97-AF65-F5344CB8AC3E}">
        <p14:creationId xmlns:p14="http://schemas.microsoft.com/office/powerpoint/2010/main" val="3992207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707EC-B6D4-C30A-6276-77ADF88DA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69F6F1-8614-EBEF-FC72-B9A91248E6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711C5C-44A7-A716-545F-E65EE318BBD2}"/>
              </a:ext>
            </a:extLst>
          </p:cNvPr>
          <p:cNvSpPr>
            <a:spLocks noGrp="1"/>
          </p:cNvSpPr>
          <p:nvPr>
            <p:ph type="dt" sz="half" idx="10"/>
          </p:nvPr>
        </p:nvSpPr>
        <p:spPr/>
        <p:txBody>
          <a:bodyPr/>
          <a:lstStyle/>
          <a:p>
            <a:fld id="{D258C32D-DC59-49BC-BCC4-4B04559FBC9B}" type="datetimeFigureOut">
              <a:rPr lang="en-US" smtClean="0"/>
              <a:t>1/9/2024</a:t>
            </a:fld>
            <a:endParaRPr lang="en-US"/>
          </a:p>
        </p:txBody>
      </p:sp>
      <p:sp>
        <p:nvSpPr>
          <p:cNvPr id="5" name="Footer Placeholder 4">
            <a:extLst>
              <a:ext uri="{FF2B5EF4-FFF2-40B4-BE49-F238E27FC236}">
                <a16:creationId xmlns:a16="http://schemas.microsoft.com/office/drawing/2014/main" id="{7F5770C3-DFDC-D2E3-2707-DF3B72D66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7A80B-1051-8BC8-E076-EFBC9D74495F}"/>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163495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2D9A-A6AD-483F-0437-37AD6CD47E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4208E5-8EEA-597C-1DC1-519B9EC552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800C7-4F18-2371-1E61-A90310DE7492}"/>
              </a:ext>
            </a:extLst>
          </p:cNvPr>
          <p:cNvSpPr>
            <a:spLocks noGrp="1"/>
          </p:cNvSpPr>
          <p:nvPr>
            <p:ph type="dt" sz="half" idx="10"/>
          </p:nvPr>
        </p:nvSpPr>
        <p:spPr/>
        <p:txBody>
          <a:bodyPr/>
          <a:lstStyle/>
          <a:p>
            <a:fld id="{D258C32D-DC59-49BC-BCC4-4B04559FBC9B}" type="datetimeFigureOut">
              <a:rPr lang="en-US" smtClean="0"/>
              <a:t>1/9/2024</a:t>
            </a:fld>
            <a:endParaRPr lang="en-US"/>
          </a:p>
        </p:txBody>
      </p:sp>
      <p:sp>
        <p:nvSpPr>
          <p:cNvPr id="5" name="Footer Placeholder 4">
            <a:extLst>
              <a:ext uri="{FF2B5EF4-FFF2-40B4-BE49-F238E27FC236}">
                <a16:creationId xmlns:a16="http://schemas.microsoft.com/office/drawing/2014/main" id="{BD42E7C9-10AC-7018-C9A5-5D03A1678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B5930-CE82-424A-5114-3AC3DB05DECE}"/>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615398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E16529-EA3A-6331-CF82-B80736E76F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0481A5-A5CF-EACF-33DB-B0CA804609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7101F-019D-9119-FB0E-44F016B33650}"/>
              </a:ext>
            </a:extLst>
          </p:cNvPr>
          <p:cNvSpPr>
            <a:spLocks noGrp="1"/>
          </p:cNvSpPr>
          <p:nvPr>
            <p:ph type="dt" sz="half" idx="10"/>
          </p:nvPr>
        </p:nvSpPr>
        <p:spPr/>
        <p:txBody>
          <a:bodyPr/>
          <a:lstStyle/>
          <a:p>
            <a:fld id="{D258C32D-DC59-49BC-BCC4-4B04559FBC9B}" type="datetimeFigureOut">
              <a:rPr lang="en-US" smtClean="0"/>
              <a:t>1/9/2024</a:t>
            </a:fld>
            <a:endParaRPr lang="en-US"/>
          </a:p>
        </p:txBody>
      </p:sp>
      <p:sp>
        <p:nvSpPr>
          <p:cNvPr id="5" name="Footer Placeholder 4">
            <a:extLst>
              <a:ext uri="{FF2B5EF4-FFF2-40B4-BE49-F238E27FC236}">
                <a16:creationId xmlns:a16="http://schemas.microsoft.com/office/drawing/2014/main" id="{A24A9816-A14D-5D44-153A-FA037BAB9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4C049-2961-776B-315D-340238E93A1A}"/>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351056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9C0E-89FA-4B13-5C0C-6BB7349C1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3C70B8-8943-C379-CA0D-0A0D05AD78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E0CFD-44E7-9DC9-D84C-863EDF5A5E72}"/>
              </a:ext>
            </a:extLst>
          </p:cNvPr>
          <p:cNvSpPr>
            <a:spLocks noGrp="1"/>
          </p:cNvSpPr>
          <p:nvPr>
            <p:ph type="dt" sz="half" idx="10"/>
          </p:nvPr>
        </p:nvSpPr>
        <p:spPr/>
        <p:txBody>
          <a:bodyPr/>
          <a:lstStyle/>
          <a:p>
            <a:fld id="{D258C32D-DC59-49BC-BCC4-4B04559FBC9B}" type="datetimeFigureOut">
              <a:rPr lang="en-US" smtClean="0"/>
              <a:t>1/9/2024</a:t>
            </a:fld>
            <a:endParaRPr lang="en-US"/>
          </a:p>
        </p:txBody>
      </p:sp>
      <p:sp>
        <p:nvSpPr>
          <p:cNvPr id="5" name="Footer Placeholder 4">
            <a:extLst>
              <a:ext uri="{FF2B5EF4-FFF2-40B4-BE49-F238E27FC236}">
                <a16:creationId xmlns:a16="http://schemas.microsoft.com/office/drawing/2014/main" id="{97CCC90D-42BD-AC14-A560-59F17B58B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8C25E-8768-B516-759C-37158C347F45}"/>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1987958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113C-57FF-39FF-C3CC-1A01C75E7D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C6BD4E-EA34-DF3A-D69F-915FA14626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B2C045-ADED-EB13-D450-53DCDC8AD62D}"/>
              </a:ext>
            </a:extLst>
          </p:cNvPr>
          <p:cNvSpPr>
            <a:spLocks noGrp="1"/>
          </p:cNvSpPr>
          <p:nvPr>
            <p:ph type="dt" sz="half" idx="10"/>
          </p:nvPr>
        </p:nvSpPr>
        <p:spPr/>
        <p:txBody>
          <a:bodyPr/>
          <a:lstStyle/>
          <a:p>
            <a:fld id="{D258C32D-DC59-49BC-BCC4-4B04559FBC9B}" type="datetimeFigureOut">
              <a:rPr lang="en-US" smtClean="0"/>
              <a:t>1/9/2024</a:t>
            </a:fld>
            <a:endParaRPr lang="en-US"/>
          </a:p>
        </p:txBody>
      </p:sp>
      <p:sp>
        <p:nvSpPr>
          <p:cNvPr id="5" name="Footer Placeholder 4">
            <a:extLst>
              <a:ext uri="{FF2B5EF4-FFF2-40B4-BE49-F238E27FC236}">
                <a16:creationId xmlns:a16="http://schemas.microsoft.com/office/drawing/2014/main" id="{A6FA407F-2BA0-4BFC-50B9-CC7348088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99974-CDE3-6389-2B3E-492282BC66E1}"/>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230830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3540-B242-38F3-AC90-ED373DC2F7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66CBA5-F9FB-C81E-43C9-94755E0C9D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B18066-8A1A-FE06-0A0F-F8A15C7D48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AC91B1-53BA-83DC-6642-947BC81347FE}"/>
              </a:ext>
            </a:extLst>
          </p:cNvPr>
          <p:cNvSpPr>
            <a:spLocks noGrp="1"/>
          </p:cNvSpPr>
          <p:nvPr>
            <p:ph type="dt" sz="half" idx="10"/>
          </p:nvPr>
        </p:nvSpPr>
        <p:spPr/>
        <p:txBody>
          <a:bodyPr/>
          <a:lstStyle/>
          <a:p>
            <a:fld id="{D258C32D-DC59-49BC-BCC4-4B04559FBC9B}" type="datetimeFigureOut">
              <a:rPr lang="en-US" smtClean="0"/>
              <a:t>1/9/2024</a:t>
            </a:fld>
            <a:endParaRPr lang="en-US"/>
          </a:p>
        </p:txBody>
      </p:sp>
      <p:sp>
        <p:nvSpPr>
          <p:cNvPr id="6" name="Footer Placeholder 5">
            <a:extLst>
              <a:ext uri="{FF2B5EF4-FFF2-40B4-BE49-F238E27FC236}">
                <a16:creationId xmlns:a16="http://schemas.microsoft.com/office/drawing/2014/main" id="{8DD31BB1-5E69-7EE3-B303-443194B629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60898B-C051-FE89-2F11-60A9A18ADF44}"/>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268381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D633F-C512-058D-F649-61C257570E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BC70F7-7004-C58B-9132-0C411C5E79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4428E-60CD-C88C-79B9-2D050C1FC0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23F92E-31E9-91EA-F3F9-8E170BF8F0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7CBF06-74B3-9B30-1F4F-3818AB8D8E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4AF4D3-C08C-932A-5AA5-CB24C47133DC}"/>
              </a:ext>
            </a:extLst>
          </p:cNvPr>
          <p:cNvSpPr>
            <a:spLocks noGrp="1"/>
          </p:cNvSpPr>
          <p:nvPr>
            <p:ph type="dt" sz="half" idx="10"/>
          </p:nvPr>
        </p:nvSpPr>
        <p:spPr/>
        <p:txBody>
          <a:bodyPr/>
          <a:lstStyle/>
          <a:p>
            <a:fld id="{D258C32D-DC59-49BC-BCC4-4B04559FBC9B}" type="datetimeFigureOut">
              <a:rPr lang="en-US" smtClean="0"/>
              <a:t>1/9/2024</a:t>
            </a:fld>
            <a:endParaRPr lang="en-US"/>
          </a:p>
        </p:txBody>
      </p:sp>
      <p:sp>
        <p:nvSpPr>
          <p:cNvPr id="8" name="Footer Placeholder 7">
            <a:extLst>
              <a:ext uri="{FF2B5EF4-FFF2-40B4-BE49-F238E27FC236}">
                <a16:creationId xmlns:a16="http://schemas.microsoft.com/office/drawing/2014/main" id="{7824E06D-36D9-44C6-BB78-7D19FD58E2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ACF4E9-6DB7-E917-53E1-BCCF52F1C369}"/>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151937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E1A48-C44E-CF66-FE8E-B437981AAD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4502F2-7E76-45B7-E342-3782C368A1D6}"/>
              </a:ext>
            </a:extLst>
          </p:cNvPr>
          <p:cNvSpPr>
            <a:spLocks noGrp="1"/>
          </p:cNvSpPr>
          <p:nvPr>
            <p:ph type="dt" sz="half" idx="10"/>
          </p:nvPr>
        </p:nvSpPr>
        <p:spPr/>
        <p:txBody>
          <a:bodyPr/>
          <a:lstStyle/>
          <a:p>
            <a:fld id="{D258C32D-DC59-49BC-BCC4-4B04559FBC9B}" type="datetimeFigureOut">
              <a:rPr lang="en-US" smtClean="0"/>
              <a:t>1/9/2024</a:t>
            </a:fld>
            <a:endParaRPr lang="en-US"/>
          </a:p>
        </p:txBody>
      </p:sp>
      <p:sp>
        <p:nvSpPr>
          <p:cNvPr id="4" name="Footer Placeholder 3">
            <a:extLst>
              <a:ext uri="{FF2B5EF4-FFF2-40B4-BE49-F238E27FC236}">
                <a16:creationId xmlns:a16="http://schemas.microsoft.com/office/drawing/2014/main" id="{A0628FB6-E0C4-43F6-85EA-0711ABB50E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DFB3FF-5604-F6EC-DD10-DB2AFE546926}"/>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98876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23EAC6-00D2-898D-48B4-1B9D3CC366D3}"/>
              </a:ext>
            </a:extLst>
          </p:cNvPr>
          <p:cNvSpPr>
            <a:spLocks noGrp="1"/>
          </p:cNvSpPr>
          <p:nvPr>
            <p:ph type="dt" sz="half" idx="10"/>
          </p:nvPr>
        </p:nvSpPr>
        <p:spPr/>
        <p:txBody>
          <a:bodyPr/>
          <a:lstStyle/>
          <a:p>
            <a:fld id="{D258C32D-DC59-49BC-BCC4-4B04559FBC9B}" type="datetimeFigureOut">
              <a:rPr lang="en-US" smtClean="0"/>
              <a:t>1/9/2024</a:t>
            </a:fld>
            <a:endParaRPr lang="en-US"/>
          </a:p>
        </p:txBody>
      </p:sp>
      <p:sp>
        <p:nvSpPr>
          <p:cNvPr id="3" name="Footer Placeholder 2">
            <a:extLst>
              <a:ext uri="{FF2B5EF4-FFF2-40B4-BE49-F238E27FC236}">
                <a16:creationId xmlns:a16="http://schemas.microsoft.com/office/drawing/2014/main" id="{9FDEB05E-59BC-0D20-9CAE-D7DB9880C1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A26A90-FC22-5092-04A0-ED93AFE4A123}"/>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360859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5D75E-FC1B-2EBA-2F37-5AEEDB031C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732849-94F1-9012-2A19-8121B90D24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C4A30E-B286-EC9B-D048-763A3D24C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75E979-1B1D-B488-C192-0ABA4AB1717F}"/>
              </a:ext>
            </a:extLst>
          </p:cNvPr>
          <p:cNvSpPr>
            <a:spLocks noGrp="1"/>
          </p:cNvSpPr>
          <p:nvPr>
            <p:ph type="dt" sz="half" idx="10"/>
          </p:nvPr>
        </p:nvSpPr>
        <p:spPr/>
        <p:txBody>
          <a:bodyPr/>
          <a:lstStyle/>
          <a:p>
            <a:fld id="{D258C32D-DC59-49BC-BCC4-4B04559FBC9B}" type="datetimeFigureOut">
              <a:rPr lang="en-US" smtClean="0"/>
              <a:t>1/9/2024</a:t>
            </a:fld>
            <a:endParaRPr lang="en-US"/>
          </a:p>
        </p:txBody>
      </p:sp>
      <p:sp>
        <p:nvSpPr>
          <p:cNvPr id="6" name="Footer Placeholder 5">
            <a:extLst>
              <a:ext uri="{FF2B5EF4-FFF2-40B4-BE49-F238E27FC236}">
                <a16:creationId xmlns:a16="http://schemas.microsoft.com/office/drawing/2014/main" id="{F3A994E9-DCEB-0355-6E60-C012CB2025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C2D43B-8D96-6537-5931-4C70791D528F}"/>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52366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9CBA-7880-0350-26BD-9C8C9DC670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5E475D-4010-FFAE-EA7A-0F78CAE81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5000DB-1711-98E1-CBF9-FC640A68C2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C562A9-FAFF-CD79-A57F-ECEB4A1EF410}"/>
              </a:ext>
            </a:extLst>
          </p:cNvPr>
          <p:cNvSpPr>
            <a:spLocks noGrp="1"/>
          </p:cNvSpPr>
          <p:nvPr>
            <p:ph type="dt" sz="half" idx="10"/>
          </p:nvPr>
        </p:nvSpPr>
        <p:spPr/>
        <p:txBody>
          <a:bodyPr/>
          <a:lstStyle/>
          <a:p>
            <a:fld id="{D258C32D-DC59-49BC-BCC4-4B04559FBC9B}" type="datetimeFigureOut">
              <a:rPr lang="en-US" smtClean="0"/>
              <a:t>1/9/2024</a:t>
            </a:fld>
            <a:endParaRPr lang="en-US"/>
          </a:p>
        </p:txBody>
      </p:sp>
      <p:sp>
        <p:nvSpPr>
          <p:cNvPr id="6" name="Footer Placeholder 5">
            <a:extLst>
              <a:ext uri="{FF2B5EF4-FFF2-40B4-BE49-F238E27FC236}">
                <a16:creationId xmlns:a16="http://schemas.microsoft.com/office/drawing/2014/main" id="{B50995F7-5FF3-3D51-4E6B-50B54A9807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8BFEC-9609-30B9-CF9F-9292C358B8F6}"/>
              </a:ext>
            </a:extLst>
          </p:cNvPr>
          <p:cNvSpPr>
            <a:spLocks noGrp="1"/>
          </p:cNvSpPr>
          <p:nvPr>
            <p:ph type="sldNum" sz="quarter" idx="12"/>
          </p:nvPr>
        </p:nvSpPr>
        <p:spPr/>
        <p:txBody>
          <a:bodyPr/>
          <a:lstStyle/>
          <a:p>
            <a:fld id="{BD508842-1692-498C-A028-A022AF867CFE}" type="slidenum">
              <a:rPr lang="en-US" smtClean="0"/>
              <a:t>‹#›</a:t>
            </a:fld>
            <a:endParaRPr lang="en-US"/>
          </a:p>
        </p:txBody>
      </p:sp>
    </p:spTree>
    <p:extLst>
      <p:ext uri="{BB962C8B-B14F-4D97-AF65-F5344CB8AC3E}">
        <p14:creationId xmlns:p14="http://schemas.microsoft.com/office/powerpoint/2010/main" val="110500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A59104-D1CE-A17D-0867-655A89AB1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CE64E-24C3-685B-6295-D00265F892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3A82D-0549-0F17-5730-DDFE3A51F5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8C32D-DC59-49BC-BCC4-4B04559FBC9B}" type="datetimeFigureOut">
              <a:rPr lang="en-US" smtClean="0"/>
              <a:t>1/9/2024</a:t>
            </a:fld>
            <a:endParaRPr lang="en-US"/>
          </a:p>
        </p:txBody>
      </p:sp>
      <p:sp>
        <p:nvSpPr>
          <p:cNvPr id="5" name="Footer Placeholder 4">
            <a:extLst>
              <a:ext uri="{FF2B5EF4-FFF2-40B4-BE49-F238E27FC236}">
                <a16:creationId xmlns:a16="http://schemas.microsoft.com/office/drawing/2014/main" id="{EDC88333-71C5-5B43-6D53-EAAE3349B5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B6A047-6888-E179-A902-A52559F4AB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08842-1692-498C-A028-A022AF867CFE}" type="slidenum">
              <a:rPr lang="en-US" smtClean="0"/>
              <a:t>‹#›</a:t>
            </a:fld>
            <a:endParaRPr lang="en-US"/>
          </a:p>
        </p:txBody>
      </p:sp>
    </p:spTree>
    <p:extLst>
      <p:ext uri="{BB962C8B-B14F-4D97-AF65-F5344CB8AC3E}">
        <p14:creationId xmlns:p14="http://schemas.microsoft.com/office/powerpoint/2010/main" val="1537990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youtube.com/watch?v=0oVcXqB7pnE" TargetMode="External"/><Relationship Id="rId4" Type="http://schemas.openxmlformats.org/officeDocument/2006/relationships/hyperlink" Target="https://www.youtube.com/watch?v=IdJZ47I_Kw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826C5037-69A1-2FB1-8EE1-AB7116CD33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89" r="22201" b="2726"/>
          <a:stretch/>
        </p:blipFill>
        <p:spPr bwMode="auto">
          <a:xfrm>
            <a:off x="1068477" y="271191"/>
            <a:ext cx="2829259" cy="2845843"/>
          </a:xfrm>
          <a:prstGeom prst="ellipse">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52B9A0B-05B2-4030-9BE6-25613BECE91B}"/>
              </a:ext>
            </a:extLst>
          </p:cNvPr>
          <p:cNvSpPr>
            <a:spLocks noGrp="1"/>
          </p:cNvSpPr>
          <p:nvPr>
            <p:ph type="sldNum" sz="quarter" idx="12"/>
          </p:nvPr>
        </p:nvSpPr>
        <p:spPr/>
        <p:txBody>
          <a:bodyPr/>
          <a:lstStyle/>
          <a:p>
            <a:fld id="{AE9247E1-8B9F-43C5-AC1A-30D5214D3D98}" type="slidenum">
              <a:rPr lang="en-US" smtClean="0">
                <a:latin typeface="Montserrat" panose="02000505000000020004" pitchFamily="2" charset="0"/>
              </a:rPr>
              <a:pPr/>
              <a:t>1</a:t>
            </a:fld>
            <a:endParaRPr lang="en-US" dirty="0">
              <a:latin typeface="Montserrat" panose="02000505000000020004" pitchFamily="2" charset="0"/>
            </a:endParaRPr>
          </a:p>
        </p:txBody>
      </p:sp>
      <p:sp>
        <p:nvSpPr>
          <p:cNvPr id="15" name="TextBox 14">
            <a:extLst>
              <a:ext uri="{FF2B5EF4-FFF2-40B4-BE49-F238E27FC236}">
                <a16:creationId xmlns:a16="http://schemas.microsoft.com/office/drawing/2014/main" id="{60BA598E-9998-4697-8480-B444D32C63CE}"/>
              </a:ext>
            </a:extLst>
          </p:cNvPr>
          <p:cNvSpPr txBox="1"/>
          <p:nvPr/>
        </p:nvSpPr>
        <p:spPr>
          <a:xfrm>
            <a:off x="4794364" y="751109"/>
            <a:ext cx="7059584" cy="4570482"/>
          </a:xfrm>
          <a:prstGeom prst="rect">
            <a:avLst/>
          </a:prstGeom>
          <a:noFill/>
        </p:spPr>
        <p:txBody>
          <a:bodyPr wrap="square">
            <a:spAutoFit/>
          </a:bodyPr>
          <a:lstStyle/>
          <a:p>
            <a:pPr algn="just">
              <a:buClr>
                <a:srgbClr val="28A6DF"/>
              </a:buClr>
              <a:buSzPct val="120000"/>
            </a:pPr>
            <a:r>
              <a:rPr lang="en-US" sz="1100" b="1" dirty="0">
                <a:solidFill>
                  <a:srgbClr val="00B0F0"/>
                </a:solidFill>
                <a:latin typeface="Montserrat" panose="02000505000000020004" pitchFamily="2" charset="0"/>
                <a:hlinkClick r:id="rId4">
                  <a:extLst>
                    <a:ext uri="{A12FA001-AC4F-418D-AE19-62706E023703}">
                      <ahyp:hlinkClr xmlns:ahyp="http://schemas.microsoft.com/office/drawing/2018/hyperlinkcolor" val="tx"/>
                    </a:ext>
                  </a:extLst>
                </a:hlinkClick>
              </a:rPr>
              <a:t>Watch will.i.am: Fireside Chat for </a:t>
            </a:r>
            <a:r>
              <a:rPr lang="en-US" sz="1100" b="1" dirty="0" err="1">
                <a:solidFill>
                  <a:srgbClr val="00B0F0"/>
                </a:solidFill>
                <a:latin typeface="Montserrat" panose="02000505000000020004" pitchFamily="2" charset="0"/>
                <a:hlinkClick r:id="rId4">
                  <a:extLst>
                    <a:ext uri="{A12FA001-AC4F-418D-AE19-62706E023703}">
                      <ahyp:hlinkClr xmlns:ahyp="http://schemas.microsoft.com/office/drawing/2018/hyperlinkcolor" val="tx"/>
                    </a:ext>
                  </a:extLst>
                </a:hlinkClick>
              </a:rPr>
              <a:t>StartUpColumbia</a:t>
            </a:r>
            <a:endParaRPr lang="en-US" sz="1100" b="1" dirty="0">
              <a:solidFill>
                <a:srgbClr val="00B0F0"/>
              </a:solidFill>
              <a:latin typeface="Montserrat" panose="02000505000000020004" pitchFamily="2" charset="0"/>
            </a:endParaRPr>
          </a:p>
          <a:p>
            <a:pPr algn="just">
              <a:buClr>
                <a:srgbClr val="28A6DF"/>
              </a:buClr>
              <a:buSzPct val="120000"/>
            </a:pPr>
            <a:endParaRPr lang="en-US" sz="1100" b="1" dirty="0">
              <a:solidFill>
                <a:srgbClr val="00B0F0"/>
              </a:solidFill>
              <a:latin typeface="Montserrat" panose="02000505000000020004" pitchFamily="2" charset="0"/>
            </a:endParaRPr>
          </a:p>
          <a:p>
            <a:pPr algn="just">
              <a:buClr>
                <a:srgbClr val="28A6DF"/>
              </a:buClr>
              <a:buSzPct val="120000"/>
            </a:pPr>
            <a:r>
              <a:rPr lang="en-US" sz="1100" b="1" dirty="0">
                <a:solidFill>
                  <a:srgbClr val="00B0F0"/>
                </a:solidFill>
                <a:latin typeface="Montserrat" panose="02000505000000020004" pitchFamily="2" charset="0"/>
                <a:hlinkClick r:id="rId5">
                  <a:extLst>
                    <a:ext uri="{A12FA001-AC4F-418D-AE19-62706E023703}">
                      <ahyp:hlinkClr xmlns:ahyp="http://schemas.microsoft.com/office/drawing/2018/hyperlinkcolor" val="tx"/>
                    </a:ext>
                  </a:extLst>
                </a:hlinkClick>
              </a:rPr>
              <a:t>Watch will.i.am: Music and Our Digital Future</a:t>
            </a:r>
            <a:endParaRPr lang="en-US" sz="1100" b="1" dirty="0">
              <a:solidFill>
                <a:srgbClr val="00B0F0"/>
              </a:solidFill>
              <a:latin typeface="Montserrat" panose="02000505000000020004" pitchFamily="2" charset="0"/>
            </a:endParaRPr>
          </a:p>
          <a:p>
            <a:pPr algn="just">
              <a:buClr>
                <a:srgbClr val="28A6DF"/>
              </a:buClr>
              <a:buSzPct val="120000"/>
            </a:pPr>
            <a:endParaRPr kumimoji="0" lang="en-US" sz="1100" b="0" i="0" u="none" strike="noStrike" kern="1200" cap="none" spc="0" normalizeH="0" baseline="0" noProof="0" dirty="0">
              <a:ln>
                <a:noFill/>
              </a:ln>
              <a:solidFill>
                <a:prstClr val="black"/>
              </a:solidFill>
              <a:effectLst/>
              <a:highlight>
                <a:srgbClr val="FFFF00"/>
              </a:highlight>
              <a:uLnTx/>
              <a:uFillTx/>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r>
              <a:rPr lang="en-US" sz="1100" dirty="0">
                <a:latin typeface="Montserrat" panose="02000505000000020004" pitchFamily="2" charset="0"/>
              </a:rPr>
              <a:t>Multi-faceted entertainer and creative innovator, winning 7 Grammy Awards as a member of the Black Eyed Peas</a:t>
            </a:r>
          </a:p>
          <a:p>
            <a:pPr marL="174625" indent="-174625" algn="just">
              <a:buClr>
                <a:srgbClr val="28A6DF"/>
              </a:buClr>
              <a:buSzPct val="120000"/>
              <a:buFont typeface="Montserrat" panose="00000500000000000000" pitchFamily="50" charset="0"/>
              <a:buChar char="›"/>
            </a:pPr>
            <a:endParaRPr lang="en-US" sz="1100" dirty="0">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r>
              <a:rPr lang="en-US" sz="1100" dirty="0">
                <a:latin typeface="Montserrat" panose="02000505000000020004" pitchFamily="2" charset="0"/>
              </a:rPr>
              <a:t>Co-founding equity shareholder in Beats Electronics</a:t>
            </a:r>
          </a:p>
          <a:p>
            <a:pPr marL="174625" indent="-174625" algn="just">
              <a:buClr>
                <a:srgbClr val="28A6DF"/>
              </a:buClr>
              <a:buSzPct val="120000"/>
              <a:buFont typeface="Montserrat" panose="00000500000000000000" pitchFamily="50" charset="0"/>
              <a:buChar char="›"/>
            </a:pPr>
            <a:endParaRPr lang="en-US" sz="1100" dirty="0">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r>
              <a:rPr lang="en-US" sz="1100" dirty="0">
                <a:latin typeface="Montserrat" panose="02000505000000020004" pitchFamily="2" charset="0"/>
              </a:rPr>
              <a:t>Coach on </a:t>
            </a:r>
            <a:r>
              <a:rPr lang="en-US" sz="1100" i="1" dirty="0">
                <a:latin typeface="Montserrat" panose="02000505000000020004" pitchFamily="2" charset="0"/>
              </a:rPr>
              <a:t>The Voice </a:t>
            </a:r>
            <a:r>
              <a:rPr lang="en-US" sz="1100" dirty="0">
                <a:latin typeface="Montserrat" panose="02000505000000020004" pitchFamily="2" charset="0"/>
              </a:rPr>
              <a:t>in the UK and coach on the upcoming series </a:t>
            </a:r>
            <a:r>
              <a:rPr lang="en-US" sz="1100" i="1" dirty="0">
                <a:latin typeface="Montserrat" panose="02000505000000020004" pitchFamily="2" charset="0"/>
              </a:rPr>
              <a:t>The Voice Kids </a:t>
            </a:r>
            <a:r>
              <a:rPr lang="en-US" sz="1100" dirty="0">
                <a:latin typeface="Montserrat" panose="02000505000000020004" pitchFamily="2" charset="0"/>
              </a:rPr>
              <a:t>(UK)</a:t>
            </a:r>
          </a:p>
          <a:p>
            <a:pPr marL="174625" indent="-174625" algn="just">
              <a:buClr>
                <a:srgbClr val="28A6DF"/>
              </a:buClr>
              <a:buSzPct val="120000"/>
              <a:buFont typeface="Montserrat" panose="00000500000000000000" pitchFamily="50" charset="0"/>
              <a:buChar char="›"/>
            </a:pPr>
            <a:endParaRPr lang="en-US" sz="1100" dirty="0">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r>
              <a:rPr lang="en-US" sz="1100" dirty="0">
                <a:latin typeface="Montserrat" panose="02000505000000020004" pitchFamily="2" charset="0"/>
              </a:rPr>
              <a:t>Executive producer and mentor on </a:t>
            </a:r>
            <a:r>
              <a:rPr lang="en-US" sz="1100" i="1" dirty="0">
                <a:latin typeface="Montserrat" panose="02000505000000020004" pitchFamily="2" charset="0"/>
              </a:rPr>
              <a:t>Planet of the Apps, </a:t>
            </a:r>
            <a:r>
              <a:rPr lang="en-US" sz="1100" dirty="0">
                <a:latin typeface="Montserrat" panose="02000505000000020004" pitchFamily="2" charset="0"/>
              </a:rPr>
              <a:t>a new unscripted series co-produced by Propagate and Apple</a:t>
            </a:r>
          </a:p>
          <a:p>
            <a:pPr marL="174625" indent="-174625" algn="just">
              <a:buClr>
                <a:srgbClr val="28A6DF"/>
              </a:buClr>
              <a:buSzPct val="120000"/>
              <a:buFont typeface="Montserrat" panose="00000500000000000000" pitchFamily="50" charset="0"/>
              <a:buChar char="›"/>
            </a:pPr>
            <a:endParaRPr lang="en-US" sz="1100" dirty="0">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r>
              <a:rPr lang="en-US" sz="1100" dirty="0">
                <a:latin typeface="Montserrat" panose="02000505000000020004" pitchFamily="2" charset="0"/>
              </a:rPr>
              <a:t>Served on the World Economic Forum's Global AI Action Alliance Board and chaired the World Economic Forum's inaugural Smart Toy Awards which recognizes excellence in intelligent toys that help children learn and play.</a:t>
            </a:r>
          </a:p>
          <a:p>
            <a:pPr marL="174625" indent="-174625" algn="just">
              <a:buClr>
                <a:srgbClr val="28A6DF"/>
              </a:buClr>
              <a:buSzPct val="120000"/>
              <a:buFont typeface="Montserrat" panose="00000500000000000000" pitchFamily="50" charset="0"/>
              <a:buChar char="›"/>
            </a:pPr>
            <a:endParaRPr lang="en-US" sz="1100" dirty="0">
              <a:latin typeface="Montserrat" panose="02000505000000020004" pitchFamily="2" charset="0"/>
            </a:endParaRPr>
          </a:p>
          <a:p>
            <a:pPr marL="174625" indent="-174625" algn="just">
              <a:buClr>
                <a:srgbClr val="28A6DF"/>
              </a:buClr>
              <a:buSzPct val="120000"/>
              <a:buFont typeface="Montserrat" panose="00000500000000000000" pitchFamily="50" charset="0"/>
              <a:buChar char="›"/>
            </a:pPr>
            <a:r>
              <a:rPr lang="en-US" sz="1100" dirty="0">
                <a:latin typeface="Montserrat" panose="02000505000000020004" pitchFamily="2" charset="0"/>
              </a:rPr>
              <a:t>Philanthropist on a mission to inspire kids to stay in school and attend college through his </a:t>
            </a:r>
            <a:r>
              <a:rPr lang="en-US" sz="1100" dirty="0" err="1">
                <a:latin typeface="Montserrat" panose="02000505000000020004" pitchFamily="2" charset="0"/>
              </a:rPr>
              <a:t>i.am.angel</a:t>
            </a:r>
            <a:r>
              <a:rPr lang="en-US" sz="1100" dirty="0">
                <a:latin typeface="Montserrat" panose="02000505000000020004" pitchFamily="2" charset="0"/>
              </a:rPr>
              <a:t> Foundation</a:t>
            </a:r>
          </a:p>
          <a:p>
            <a:pPr algn="l"/>
            <a:endParaRPr lang="en-US" sz="1100" dirty="0">
              <a:highlight>
                <a:srgbClr val="FFFF00"/>
              </a:highlight>
              <a:latin typeface="Montserrat" panose="02000505000000020004" pitchFamily="2" charset="0"/>
            </a:endParaRPr>
          </a:p>
          <a:p>
            <a:pPr algn="just">
              <a:buClr>
                <a:srgbClr val="28A6DF"/>
              </a:buClr>
              <a:buSzPct val="120000"/>
            </a:pPr>
            <a:r>
              <a:rPr lang="en-US" sz="1200" b="1" dirty="0">
                <a:latin typeface="Montserrat" panose="00000500000000000000" pitchFamily="50" charset="0"/>
              </a:rPr>
              <a:t>Key Takeaways:</a:t>
            </a:r>
          </a:p>
          <a:p>
            <a:pPr marL="174625" indent="-174625" algn="just">
              <a:buClr>
                <a:srgbClr val="28A6DF"/>
              </a:buClr>
              <a:buSzPct val="120000"/>
              <a:buFont typeface="Montserrat" panose="00000500000000000000" pitchFamily="50" charset="0"/>
              <a:buChar char="›"/>
            </a:pPr>
            <a:r>
              <a:rPr lang="en-US" sz="1200" dirty="0">
                <a:latin typeface="Montserrat" panose="00000500000000000000" pitchFamily="50" charset="0"/>
              </a:rPr>
              <a:t>Talks being a tech investor and innovator and using his platform for creating a safer and stronger world for kids</a:t>
            </a:r>
            <a:endParaRPr lang="en-US" sz="1200" b="0" i="0" dirty="0">
              <a:effectLst/>
              <a:latin typeface="Source Sans Pro" panose="020B0503030403020204" pitchFamily="34" charset="0"/>
            </a:endParaRPr>
          </a:p>
          <a:p>
            <a:pPr algn="just">
              <a:buClr>
                <a:srgbClr val="28A6DF"/>
              </a:buClr>
              <a:buSzPct val="120000"/>
            </a:pPr>
            <a:endParaRPr lang="en-US" sz="1200" b="1" dirty="0">
              <a:latin typeface="Montserrat" panose="00000500000000000000" pitchFamily="50" charset="0"/>
            </a:endParaRPr>
          </a:p>
          <a:p>
            <a:pPr algn="just">
              <a:buClr>
                <a:srgbClr val="28A6DF"/>
              </a:buClr>
              <a:buSzPct val="120000"/>
            </a:pPr>
            <a:endParaRPr kumimoji="0" lang="en-US" sz="1200" b="0" i="0" u="none" strike="noStrike" kern="1200" cap="none" spc="0" normalizeH="0" baseline="0" noProof="0" dirty="0">
              <a:ln>
                <a:noFill/>
              </a:ln>
              <a:effectLst/>
              <a:highlight>
                <a:srgbClr val="FFFF00"/>
              </a:highlight>
              <a:uLnTx/>
              <a:uFillTx/>
              <a:latin typeface="Montserrat" panose="02000505000000020004" pitchFamily="2" charset="0"/>
            </a:endParaRPr>
          </a:p>
        </p:txBody>
      </p:sp>
      <p:sp>
        <p:nvSpPr>
          <p:cNvPr id="12" name="Title 1">
            <a:extLst>
              <a:ext uri="{FF2B5EF4-FFF2-40B4-BE49-F238E27FC236}">
                <a16:creationId xmlns:a16="http://schemas.microsoft.com/office/drawing/2014/main" id="{81E9C843-D5FA-457E-B926-84EBA9EEFF56}"/>
              </a:ext>
            </a:extLst>
          </p:cNvPr>
          <p:cNvSpPr txBox="1">
            <a:spLocks/>
          </p:cNvSpPr>
          <p:nvPr/>
        </p:nvSpPr>
        <p:spPr>
          <a:xfrm>
            <a:off x="233265" y="3252220"/>
            <a:ext cx="4561099" cy="1130688"/>
          </a:xfrm>
          <a:prstGeom prst="rect">
            <a:avLst/>
          </a:prstGeom>
        </p:spPr>
        <p:txBody>
          <a:bodyPr vert="horz" lIns="91440" tIns="45720" rIns="91440" bIns="45720" rtlCol="0" anchor="ctr">
            <a:noAutofit/>
          </a:bodyPr>
          <a:ls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latin typeface="Montserrat" panose="00000500000000000000" pitchFamily="2" charset="0"/>
              </a:rPr>
              <a:t>WILL. I. AM</a:t>
            </a:r>
            <a:endParaRPr lang="en-US" sz="3200" b="1" dirty="0">
              <a:solidFill>
                <a:schemeClr val="tx1"/>
              </a:solidFill>
              <a:latin typeface="Montserrat" panose="00000500000000000000" pitchFamily="2" charset="0"/>
            </a:endParaRPr>
          </a:p>
          <a:p>
            <a:pPr algn="ctr"/>
            <a:r>
              <a:rPr lang="en-US" sz="1600" dirty="0">
                <a:solidFill>
                  <a:schemeClr val="tx1"/>
                </a:solidFill>
                <a:latin typeface="Montserrat" panose="02000505000000020004" pitchFamily="2" charset="0"/>
              </a:rPr>
              <a:t>Frontman and Founde</a:t>
            </a:r>
            <a:r>
              <a:rPr lang="en-US" sz="1600" dirty="0">
                <a:latin typeface="Montserrat" panose="02000505000000020004" pitchFamily="2" charset="0"/>
              </a:rPr>
              <a:t>r of Black Eyed Peas</a:t>
            </a:r>
            <a:endParaRPr lang="en-US" dirty="0">
              <a:solidFill>
                <a:schemeClr val="tx1"/>
              </a:solidFill>
              <a:latin typeface="Montserrat" panose="02000505000000020004" pitchFamily="2" charset="0"/>
            </a:endParaRPr>
          </a:p>
        </p:txBody>
      </p:sp>
      <p:cxnSp>
        <p:nvCxnSpPr>
          <p:cNvPr id="20" name="Straight Connector 19">
            <a:extLst>
              <a:ext uri="{FF2B5EF4-FFF2-40B4-BE49-F238E27FC236}">
                <a16:creationId xmlns:a16="http://schemas.microsoft.com/office/drawing/2014/main" id="{77C00563-F78D-4CA8-B366-24E0BB5C42ED}"/>
              </a:ext>
            </a:extLst>
          </p:cNvPr>
          <p:cNvCxnSpPr>
            <a:cxnSpLocks/>
          </p:cNvCxnSpPr>
          <p:nvPr/>
        </p:nvCxnSpPr>
        <p:spPr>
          <a:xfrm>
            <a:off x="370049" y="4506243"/>
            <a:ext cx="422611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A7661C08-B257-033B-DC5B-F3023EA63D53}"/>
              </a:ext>
            </a:extLst>
          </p:cNvPr>
          <p:cNvSpPr/>
          <p:nvPr/>
        </p:nvSpPr>
        <p:spPr>
          <a:xfrm>
            <a:off x="1536529" y="4573667"/>
            <a:ext cx="2080415" cy="327194"/>
          </a:xfrm>
          <a:prstGeom prst="roundRect">
            <a:avLst>
              <a:gd name="adj" fmla="val 50000"/>
            </a:avLst>
          </a:prstGeom>
          <a:noFill/>
          <a:ln w="28575">
            <a:solidFill>
              <a:srgbClr val="28A6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Montserrat" panose="00000500000000000000" pitchFamily="50" charset="0"/>
              </a:rPr>
              <a:t>Fee Pending</a:t>
            </a:r>
          </a:p>
        </p:txBody>
      </p:sp>
      <p:sp>
        <p:nvSpPr>
          <p:cNvPr id="5" name="TextBox 4">
            <a:extLst>
              <a:ext uri="{FF2B5EF4-FFF2-40B4-BE49-F238E27FC236}">
                <a16:creationId xmlns:a16="http://schemas.microsoft.com/office/drawing/2014/main" id="{4CB6A1F0-F4EE-04BE-DA2D-F4C0075AB6DB}"/>
              </a:ext>
            </a:extLst>
          </p:cNvPr>
          <p:cNvSpPr txBox="1"/>
          <p:nvPr/>
        </p:nvSpPr>
        <p:spPr>
          <a:xfrm>
            <a:off x="773536" y="5024196"/>
            <a:ext cx="3606401" cy="507831"/>
          </a:xfrm>
          <a:prstGeom prst="rect">
            <a:avLst/>
          </a:prstGeom>
          <a:noFill/>
        </p:spPr>
        <p:txBody>
          <a:bodyPr wrap="square" rtlCol="0">
            <a:spAutoFit/>
          </a:bodyPr>
          <a:lstStyle/>
          <a:p>
            <a:pPr algn="ctr"/>
            <a:r>
              <a:rPr lang="en-US" sz="900" i="1" dirty="0">
                <a:latin typeface="Montserrat" panose="00000500000000000000" pitchFamily="50" charset="0"/>
              </a:rPr>
              <a:t>*Client is responsible for round-trip private airfare, ground transportation in event city, hotel accommodations and incidentals for up to two nights</a:t>
            </a:r>
          </a:p>
        </p:txBody>
      </p:sp>
    </p:spTree>
    <p:extLst>
      <p:ext uri="{BB962C8B-B14F-4D97-AF65-F5344CB8AC3E}">
        <p14:creationId xmlns:p14="http://schemas.microsoft.com/office/powerpoint/2010/main" val="648404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60786</TotalTime>
  <Words>204</Words>
  <Application>Microsoft Office PowerPoint</Application>
  <PresentationFormat>Widescreen</PresentationFormat>
  <Paragraphs>24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Montserrat</vt:lpstr>
      <vt:lpstr>Source Sans Pro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Hesketh</dc:creator>
  <cp:lastModifiedBy>Duncan Hesketh</cp:lastModifiedBy>
  <cp:revision>56</cp:revision>
  <dcterms:created xsi:type="dcterms:W3CDTF">2023-12-15T21:28:02Z</dcterms:created>
  <dcterms:modified xsi:type="dcterms:W3CDTF">2024-02-03T00:55:09Z</dcterms:modified>
</cp:coreProperties>
</file>