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3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2/13/2024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2320538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youtube.com/watch?v=FHMWLyiRbUM" TargetMode="External"/><Relationship Id="rId5" Type="http://schemas.openxmlformats.org/officeDocument/2006/relationships/hyperlink" Target="https://www.youtube.com/watch?v=ozrzVuZTcR4" TargetMode="External"/><Relationship Id="rId4" Type="http://schemas.openxmlformats.org/officeDocument/2006/relationships/hyperlink" Target="https://www.youtube.com/watch?v=kQa4p90Ex_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F52FD9B6-4AB5-CBAF-8235-2B1994471B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1187" y="565939"/>
            <a:ext cx="2941533" cy="2977154"/>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47F7E9-CB09-4519-B0D0-9646ACFFC1EB}" type="slidenum">
              <a:rPr lang="en-US" smtClean="0"/>
              <a:pPr/>
              <a:t>1</a:t>
            </a:fld>
            <a:endParaRPr lang="en-US"/>
          </a:p>
        </p:txBody>
      </p:sp>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748935" y="863076"/>
            <a:ext cx="7059584" cy="4893647"/>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0000500000000000000" pitchFamily="50" charset="0"/>
                <a:hlinkClick r:id="rId4">
                  <a:extLst>
                    <a:ext uri="{A12FA001-AC4F-418D-AE19-62706E023703}">
                      <ahyp:hlinkClr xmlns:ahyp="http://schemas.microsoft.com/office/drawing/2018/hyperlinkcolor" val="tx"/>
                    </a:ext>
                  </a:extLst>
                </a:hlinkClick>
              </a:rPr>
              <a:t>Watch </a:t>
            </a:r>
            <a:r>
              <a:rPr lang="en-US" sz="1200" b="1" dirty="0" err="1">
                <a:solidFill>
                  <a:srgbClr val="00B0F0"/>
                </a:solidFill>
                <a:latin typeface="Montserrat" panose="00000500000000000000" pitchFamily="50" charset="0"/>
                <a:hlinkClick r:id="rId4">
                  <a:extLst>
                    <a:ext uri="{A12FA001-AC4F-418D-AE19-62706E023703}">
                      <ahyp:hlinkClr xmlns:ahyp="http://schemas.microsoft.com/office/drawing/2018/hyperlinkcolor" val="tx"/>
                    </a:ext>
                  </a:extLst>
                </a:hlinkClick>
              </a:rPr>
              <a:t>Wendee</a:t>
            </a:r>
            <a:r>
              <a:rPr lang="en-US" sz="1200" b="1" dirty="0">
                <a:solidFill>
                  <a:srgbClr val="00B0F0"/>
                </a:solidFill>
                <a:latin typeface="Montserrat" panose="00000500000000000000" pitchFamily="50" charset="0"/>
                <a:hlinkClick r:id="rId4">
                  <a:extLst>
                    <a:ext uri="{A12FA001-AC4F-418D-AE19-62706E023703}">
                      <ahyp:hlinkClr xmlns:ahyp="http://schemas.microsoft.com/office/drawing/2018/hyperlinkcolor" val="tx"/>
                    </a:ext>
                  </a:extLst>
                </a:hlinkClick>
              </a:rPr>
              <a:t> Lee Curtis: Host/Emcee/Moderator Reel</a:t>
            </a:r>
            <a:endParaRPr lang="en-US" sz="1200" b="1" dirty="0">
              <a:solidFill>
                <a:srgbClr val="00B0F0"/>
              </a:solidFill>
              <a:latin typeface="Montserrat" panose="00000500000000000000" pitchFamily="50" charset="0"/>
              <a:hlinkClick r:id="rId5">
                <a:extLst>
                  <a:ext uri="{A12FA001-AC4F-418D-AE19-62706E023703}">
                    <ahyp:hlinkClr xmlns:ahyp="http://schemas.microsoft.com/office/drawing/2018/hyperlinkcolor" val="tx"/>
                  </a:ext>
                </a:extLst>
              </a:hlinkClick>
            </a:endParaRPr>
          </a:p>
          <a:p>
            <a:pPr algn="just">
              <a:buClr>
                <a:srgbClr val="28A6DF"/>
              </a:buClr>
              <a:buSzPct val="120000"/>
            </a:pPr>
            <a:endParaRPr lang="en-US" sz="1200" b="1" dirty="0">
              <a:solidFill>
                <a:srgbClr val="00B0F0"/>
              </a:solidFill>
              <a:highlight>
                <a:srgbClr val="FFFF00"/>
              </a:highlight>
              <a:latin typeface="Montserrat" panose="00000500000000000000" pitchFamily="50" charset="0"/>
            </a:endParaRPr>
          </a:p>
          <a:p>
            <a:pPr algn="just">
              <a:buClr>
                <a:srgbClr val="28A6DF"/>
              </a:buClr>
              <a:buSzPct val="120000"/>
            </a:pPr>
            <a:r>
              <a:rPr lang="en-US" sz="1200" b="1" dirty="0">
                <a:solidFill>
                  <a:srgbClr val="00B0F0"/>
                </a:solidFill>
                <a:latin typeface="Montserrat" panose="00000500000000000000" pitchFamily="50" charset="0"/>
                <a:hlinkClick r:id="rId6">
                  <a:extLst>
                    <a:ext uri="{A12FA001-AC4F-418D-AE19-62706E023703}">
                      <ahyp:hlinkClr xmlns:ahyp="http://schemas.microsoft.com/office/drawing/2018/hyperlinkcolor" val="tx"/>
                    </a:ext>
                  </a:extLst>
                </a:hlinkClick>
              </a:rPr>
              <a:t>Watch </a:t>
            </a:r>
            <a:r>
              <a:rPr lang="en-US" sz="1200" b="1" dirty="0" err="1">
                <a:solidFill>
                  <a:srgbClr val="00B0F0"/>
                </a:solidFill>
                <a:latin typeface="Montserrat" panose="00000500000000000000" pitchFamily="50" charset="0"/>
                <a:hlinkClick r:id="rId6">
                  <a:extLst>
                    <a:ext uri="{A12FA001-AC4F-418D-AE19-62706E023703}">
                      <ahyp:hlinkClr xmlns:ahyp="http://schemas.microsoft.com/office/drawing/2018/hyperlinkcolor" val="tx"/>
                    </a:ext>
                  </a:extLst>
                </a:hlinkClick>
              </a:rPr>
              <a:t>Wendee</a:t>
            </a:r>
            <a:r>
              <a:rPr lang="en-US" sz="1200" b="1" dirty="0">
                <a:solidFill>
                  <a:srgbClr val="00B0F0"/>
                </a:solidFill>
                <a:latin typeface="Montserrat" panose="00000500000000000000" pitchFamily="50" charset="0"/>
                <a:hlinkClick r:id="rId6">
                  <a:extLst>
                    <a:ext uri="{A12FA001-AC4F-418D-AE19-62706E023703}">
                      <ahyp:hlinkClr xmlns:ahyp="http://schemas.microsoft.com/office/drawing/2018/hyperlinkcolor" val="tx"/>
                    </a:ext>
                  </a:extLst>
                </a:hlinkClick>
              </a:rPr>
              <a:t> Lee Curtis: Commercial for Kohl's</a:t>
            </a:r>
            <a:endParaRPr lang="en-US" sz="1200" b="1" dirty="0">
              <a:solidFill>
                <a:srgbClr val="00B0F0"/>
              </a:solidFill>
              <a:latin typeface="Montserrat" panose="00000500000000000000" pitchFamily="50" charset="0"/>
            </a:endParaRPr>
          </a:p>
          <a:p>
            <a:pPr algn="just">
              <a:buClr>
                <a:srgbClr val="28A6DF"/>
              </a:buClr>
              <a:buSzPct val="120000"/>
            </a:pPr>
            <a:endParaRPr lang="en-US" sz="1200" dirty="0">
              <a:highlight>
                <a:srgbClr val="FFFF00"/>
              </a:highlight>
              <a:latin typeface="Montserrat" panose="00000500000000000000" pitchFamily="50" charset="0"/>
            </a:endParaRPr>
          </a:p>
          <a:p>
            <a:pPr marL="174625" indent="-174625" algn="just">
              <a:buClr>
                <a:srgbClr val="28A6DF"/>
              </a:buClr>
              <a:buSzPct val="120000"/>
              <a:buFont typeface="Montserrat" panose="00000500000000000000" pitchFamily="50" charset="0"/>
              <a:buChar char="›"/>
            </a:pPr>
            <a:r>
              <a:rPr lang="en-US" sz="1200" i="0" dirty="0">
                <a:solidFill>
                  <a:srgbClr val="000000"/>
                </a:solidFill>
                <a:effectLst/>
                <a:latin typeface="Montserrat" panose="02000505000000020004" pitchFamily="2" charset="0"/>
              </a:rPr>
              <a:t>Veteran news anchor and Broadway performer bringing the art of news-level production, live entertainment and the magic of connection to events</a:t>
            </a:r>
          </a:p>
          <a:p>
            <a:pPr algn="just">
              <a:buClr>
                <a:srgbClr val="28A6DF"/>
              </a:buClr>
              <a:buSzPct val="120000"/>
            </a:pPr>
            <a:endParaRPr lang="en-US" sz="1200" dirty="0">
              <a:solidFill>
                <a:srgbClr val="000000"/>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solidFill>
                  <a:srgbClr val="000000"/>
                </a:solidFill>
                <a:latin typeface="Montserrat" panose="02000505000000020004" pitchFamily="2" charset="0"/>
              </a:rPr>
              <a:t>Experience in both the corporate and theatrical worlds makes her an ideal presenter, host and keynote speaker using her expert knowledge and well-rounded background to engage audiences</a:t>
            </a: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solidFill>
                  <a:srgbClr val="000000"/>
                </a:solidFill>
                <a:latin typeface="Montserrat" panose="02000505000000020004" pitchFamily="2" charset="0"/>
              </a:rPr>
              <a:t>Highlights of her on-camera experience includes interviewing Joe Jackson for the documentary “Making Michael”, the EPIC Conference with Billy Porter, interviews with Liza Minnelli, Wayne Brady, Al Green, Tony Danza and Miranda Lambert among others</a:t>
            </a: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solidFill>
                  <a:srgbClr val="000000"/>
                </a:solidFill>
                <a:latin typeface="Montserrat" panose="02000505000000020004" pitchFamily="2" charset="0"/>
              </a:rPr>
              <a:t>Has hosted live events for </a:t>
            </a:r>
            <a:r>
              <a:rPr lang="en-US" sz="1200" dirty="0" err="1">
                <a:solidFill>
                  <a:srgbClr val="000000"/>
                </a:solidFill>
                <a:latin typeface="Montserrat" panose="02000505000000020004" pitchFamily="2" charset="0"/>
              </a:rPr>
              <a:t>WeTV</a:t>
            </a:r>
            <a:r>
              <a:rPr lang="en-US" sz="1200" dirty="0">
                <a:solidFill>
                  <a:srgbClr val="000000"/>
                </a:solidFill>
                <a:latin typeface="Montserrat" panose="02000505000000020004" pitchFamily="2" charset="0"/>
              </a:rPr>
              <a:t>, Disney’s Family Chick Chat: a Girl’s Guide to Life with Teri Hatcher, Tone Network’s “Tone Talks” and CCA Live </a:t>
            </a: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solidFill>
                  <a:srgbClr val="000000"/>
                </a:solidFill>
                <a:latin typeface="Montserrat" panose="02000505000000020004" pitchFamily="2" charset="0"/>
              </a:rPr>
              <a:t>Passion for entertainment, adventure, travel and community has allowed her to cultivate a storytelling approach and connect with audiences from all over the world on a high level</a:t>
            </a: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solidFill>
                  <a:srgbClr val="000000"/>
                </a:solidFill>
                <a:latin typeface="Montserrat" panose="02000505000000020004" pitchFamily="2" charset="0"/>
              </a:rPr>
              <a:t>KEYNOTE TOPICS</a:t>
            </a:r>
          </a:p>
          <a:p>
            <a:pPr marL="174625" indent="-174625" algn="just">
              <a:buClr>
                <a:srgbClr val="28A6DF"/>
              </a:buClr>
              <a:buSzPct val="120000"/>
              <a:buFont typeface="Montserrat" panose="00000500000000000000" pitchFamily="50" charset="0"/>
              <a:buChar char="›"/>
            </a:pPr>
            <a:r>
              <a:rPr lang="en-US" sz="1200" b="0" i="0" dirty="0">
                <a:solidFill>
                  <a:schemeClr val="tx1">
                    <a:lumMod val="85000"/>
                    <a:lumOff val="15000"/>
                  </a:schemeClr>
                </a:solidFill>
                <a:effectLst/>
                <a:latin typeface="Montserrat" panose="00000500000000000000" pitchFamily="2" charset="0"/>
              </a:rPr>
              <a:t>The Broadway Blueprint™: Building Belonging</a:t>
            </a:r>
          </a:p>
          <a:p>
            <a:pPr marL="174625" indent="-174625" algn="just">
              <a:buClr>
                <a:srgbClr val="28A6DF"/>
              </a:buClr>
              <a:buSzPct val="120000"/>
              <a:buFont typeface="Montserrat" panose="00000500000000000000" pitchFamily="50" charset="0"/>
              <a:buChar char="›"/>
            </a:pPr>
            <a:r>
              <a:rPr lang="en-US" sz="1200" b="0" i="0">
                <a:solidFill>
                  <a:schemeClr val="tx1">
                    <a:lumMod val="85000"/>
                    <a:lumOff val="15000"/>
                  </a:schemeClr>
                </a:solidFill>
                <a:effectLst/>
                <a:latin typeface="Montserrat" panose="00000500000000000000" pitchFamily="2" charset="0"/>
              </a:rPr>
              <a:t>Connected Confidence</a:t>
            </a:r>
            <a:endParaRPr lang="en-US" sz="1200" b="0" i="0" dirty="0">
              <a:solidFill>
                <a:schemeClr val="tx1">
                  <a:lumMod val="85000"/>
                  <a:lumOff val="15000"/>
                </a:schemeClr>
              </a:solidFill>
              <a:effectLst/>
              <a:latin typeface="Montserrat" panose="00000500000000000000" pitchFamily="2" charset="0"/>
            </a:endParaRPr>
          </a:p>
        </p:txBody>
      </p:sp>
      <p:sp>
        <p:nvSpPr>
          <p:cNvPr id="12" name="Title 1">
            <a:extLst>
              <a:ext uri="{FF2B5EF4-FFF2-40B4-BE49-F238E27FC236}">
                <a16:creationId xmlns:a16="http://schemas.microsoft.com/office/drawing/2014/main" id="{81E9C843-D5FA-457E-B926-84EBA9EEFF56}"/>
              </a:ext>
            </a:extLst>
          </p:cNvPr>
          <p:cNvSpPr txBox="1">
            <a:spLocks/>
          </p:cNvSpPr>
          <p:nvPr/>
        </p:nvSpPr>
        <p:spPr>
          <a:xfrm>
            <a:off x="269895" y="3442863"/>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dirty="0">
                <a:solidFill>
                  <a:schemeClr val="tx1"/>
                </a:solidFill>
                <a:latin typeface="Montserrat" panose="00000500000000000000" pitchFamily="2" charset="0"/>
              </a:rPr>
              <a:t>WENDEE</a:t>
            </a:r>
            <a:r>
              <a:rPr lang="en-US" sz="3200" b="1" dirty="0">
                <a:solidFill>
                  <a:schemeClr val="tx1"/>
                </a:solidFill>
                <a:latin typeface="Montserrat" panose="00000500000000000000" pitchFamily="2" charset="0"/>
              </a:rPr>
              <a:t> LEE CURTIS</a:t>
            </a: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235657"/>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Rectangle: Rounded Corners 2">
            <a:extLst>
              <a:ext uri="{FF2B5EF4-FFF2-40B4-BE49-F238E27FC236}">
                <a16:creationId xmlns:a16="http://schemas.microsoft.com/office/drawing/2014/main" id="{A447D9AC-DCD9-8235-CFED-299960BC6244}"/>
              </a:ext>
            </a:extLst>
          </p:cNvPr>
          <p:cNvSpPr/>
          <p:nvPr/>
        </p:nvSpPr>
        <p:spPr>
          <a:xfrm>
            <a:off x="1270941" y="4353249"/>
            <a:ext cx="2691779" cy="560971"/>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 $9,500</a:t>
            </a:r>
          </a:p>
        </p:txBody>
      </p:sp>
      <p:sp>
        <p:nvSpPr>
          <p:cNvPr id="5" name="TextBox 4">
            <a:extLst>
              <a:ext uri="{FF2B5EF4-FFF2-40B4-BE49-F238E27FC236}">
                <a16:creationId xmlns:a16="http://schemas.microsoft.com/office/drawing/2014/main" id="{9BB93B0A-6024-2241-E0F6-C5012FF223D6}"/>
              </a:ext>
            </a:extLst>
          </p:cNvPr>
          <p:cNvSpPr txBox="1"/>
          <p:nvPr/>
        </p:nvSpPr>
        <p:spPr>
          <a:xfrm>
            <a:off x="637495" y="5164764"/>
            <a:ext cx="3958670" cy="553998"/>
          </a:xfrm>
          <a:prstGeom prst="rect">
            <a:avLst/>
          </a:prstGeom>
          <a:noFill/>
        </p:spPr>
        <p:txBody>
          <a:bodyPr wrap="square" rtlCol="0">
            <a:spAutoFit/>
          </a:bodyPr>
          <a:lstStyle/>
          <a:p>
            <a:pPr algn="ctr"/>
            <a:r>
              <a:rPr lang="en-US" sz="1000" i="1" dirty="0">
                <a:latin typeface="Montserrat" panose="00000500000000000000" pitchFamily="50" charset="0"/>
                <a:ea typeface="+mj-ea"/>
                <a:cs typeface="+mj-cs"/>
              </a:rPr>
              <a:t>Client is responsible for round-trip airfare, ground transportation in event city and hotel accommodations for up to (2) nights </a:t>
            </a:r>
          </a:p>
        </p:txBody>
      </p:sp>
    </p:spTree>
    <p:extLst>
      <p:ext uri="{BB962C8B-B14F-4D97-AF65-F5344CB8AC3E}">
        <p14:creationId xmlns:p14="http://schemas.microsoft.com/office/powerpoint/2010/main" val="32498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80355</TotalTime>
  <Words>212</Words>
  <Application>Microsoft Office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78</cp:revision>
  <dcterms:created xsi:type="dcterms:W3CDTF">2023-12-15T21:28:02Z</dcterms:created>
  <dcterms:modified xsi:type="dcterms:W3CDTF">2024-02-22T19:45:20Z</dcterms:modified>
</cp:coreProperties>
</file>