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945FC-5EAF-4C3C-AFFE-1DCA1724910E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62450-D7BF-4260-AA06-D4A5E0649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3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569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707EC-B6D4-C30A-6276-77ADF88DA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9F6F1-8614-EBEF-FC72-B9A91248E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11C5C-44A7-A716-545F-E65EE318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770C3-DFDC-D2E3-2707-DF3B72D66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7A80B-1051-8BC8-E076-EFBC9D74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5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2D9A-A6AD-483F-0437-37AD6CD4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208E5-8EEA-597C-1DC1-519B9EC55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800C7-4F18-2371-1E61-A90310DE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2E7C9-10AC-7018-C9A5-5D03A1678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B5930-CE82-424A-5114-3AC3DB05D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9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16529-EA3A-6331-CF82-B80736E76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0481A5-A5CF-EACF-33DB-B0CA80460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7101F-019D-9119-FB0E-44F016B33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A9816-A14D-5D44-153A-FA037BAB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4C049-2961-776B-315D-340238E93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6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9C0E-89FA-4B13-5C0C-6BB7349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C70B8-8943-C379-CA0D-0A0D05AD7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E0CFD-44E7-9DC9-D84C-863EDF5A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CC90D-42BD-AC14-A560-59F17B58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8C25E-8768-B516-759C-37158C34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5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3113C-57FF-39FF-C3CC-1A01C75E7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6BD4E-EA34-DF3A-D69F-915FA146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2C045-ADED-EB13-D450-53DCDC8AD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A407F-2BA0-4BFC-50B9-CC734808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974-CDE3-6389-2B3E-492282BC6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3540-B242-38F3-AC90-ED373DC2F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6CBA5-F9FB-C81E-43C9-94755E0C9D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18066-8A1A-FE06-0A0F-F8A15C7D4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C91B1-53BA-83DC-6642-947BC8134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31BB1-5E69-7EE3-B303-443194B62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0898B-C051-FE89-2F11-60A9A18AD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1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D633F-C512-058D-F649-61C257570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C70F7-7004-C58B-9132-0C411C5E7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4428E-60CD-C88C-79B9-2D050C1FC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23F92E-31E9-91EA-F3F9-8E170BF8F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7CBF06-74B3-9B30-1F4F-3818AB8D8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AF4D3-C08C-932A-5AA5-CB24C471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24E06D-36D9-44C6-BB78-7D19FD58E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CF4E9-6DB7-E917-53E1-BCCF52F1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7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1A48-C44E-CF66-FE8E-B437981AA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4502F2-7E76-45B7-E342-3782C368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628FB6-E0C4-43F6-85EA-0711ABB5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DFB3FF-5604-F6EC-DD10-DB2AFE546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6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23EAC6-00D2-898D-48B4-1B9D3CC3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DEB05E-59BC-0D20-9CAE-D7DB9880C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26A90-FC22-5092-04A0-ED93AFE4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5D75E-FC1B-2EBA-2F37-5AEEDB031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32849-94F1-9012-2A19-8121B90D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4A30E-B286-EC9B-D048-763A3D24C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5E979-1B1D-B488-C192-0ABA4AB17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994E9-DCEB-0355-6E60-C012CB202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2D43B-8D96-6537-5931-4C70791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6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9CBA-7880-0350-26BD-9C8C9DC6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5E475D-4010-FFAE-EA7A-0F78CAE811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000DB-1711-98E1-CBF9-FC640A68C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562A9-FAFF-CD79-A57F-ECEB4A1E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995F7-5FF3-3D51-4E6B-50B54A98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8BFEC-9609-30B9-CF9F-9292C358B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0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A59104-D1CE-A17D-0867-655A89AB1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CE64E-24C3-685B-6295-D00265F89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3A82D-0549-0F17-5730-DDFE3A51F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88333-71C5-5B43-6D53-EAAE3349B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6A047-6888-E179-A902-A52559F4A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9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image" Target="../media/image2.jpg"/><Relationship Id="rId4" Type="http://schemas.openxmlformats.org/officeDocument/2006/relationships/hyperlink" Target="https://www.youtube.com/watch?v=eJoUZoBr4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47E1-8B9F-43C5-AC1A-30D5214D3D98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A90930A-5083-46AE-A488-0F7F09BD254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306" r="3625" b="35342"/>
          <a:stretch/>
        </p:blipFill>
        <p:spPr>
          <a:xfrm>
            <a:off x="1238882" y="696781"/>
            <a:ext cx="2541059" cy="2553837"/>
          </a:xfrm>
          <a:prstGeom prst="ellipse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794364" y="863077"/>
            <a:ext cx="7059584" cy="50321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2000505000000020004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Vivek Wadhwa: Amazing or Scary? Technology's Impact on Our Lives, Jobs and Business</a:t>
            </a:r>
            <a:endParaRPr lang="en-US" sz="1200" b="1" dirty="0">
              <a:solidFill>
                <a:srgbClr val="28A6DF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2000505000000020004" pitchFamily="2" charset="0"/>
              <a:cs typeface="Helvetica" panose="020B0604020202020204" pitchFamily="34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solidFill>
                  <a:prstClr val="black"/>
                </a:solidFill>
                <a:latin typeface="Montserrat" panose="02000505000000020004" pitchFamily="2" charset="0"/>
                <a:ea typeface="Times New Roman" panose="02020603050405020304" pitchFamily="18" charset="0"/>
              </a:rPr>
              <a:t>Listed as </a:t>
            </a:r>
            <a:r>
              <a:rPr lang="en-US" sz="1250" dirty="0">
                <a:solidFill>
                  <a:prstClr val="black"/>
                </a:solidFill>
                <a:latin typeface="Montserrat" panose="02000505000000020004" pitchFamily="2" charset="0"/>
                <a:ea typeface="Times New Roman" panose="02020603050405020304" pitchFamily="18" charset="0"/>
              </a:rPr>
              <a:t>one of the “40 Most Influential Minds in Tech” by TIME magazine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50" dirty="0">
              <a:solidFill>
                <a:prstClr val="black"/>
              </a:solidFill>
              <a:latin typeface="Montserrat" panose="02000505000000020004" pitchFamily="2" charset="0"/>
              <a:ea typeface="Times New Roman" panose="02020603050405020304" pitchFamily="18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50" dirty="0">
                <a:solidFill>
                  <a:prstClr val="black"/>
                </a:solidFill>
                <a:latin typeface="Montserrat" panose="02000505000000020004" pitchFamily="2" charset="0"/>
                <a:ea typeface="Times New Roman" panose="02020603050405020304" pitchFamily="18" charset="0"/>
              </a:rPr>
              <a:t>Described as “Silicon Valley’s most provocative voice” for his ideas on technology trends, globalization, US competitiveness, and the future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50" dirty="0">
              <a:solidFill>
                <a:prstClr val="black"/>
              </a:solidFill>
              <a:latin typeface="Montserrat" panose="02000505000000020004" pitchFamily="2" charset="0"/>
              <a:ea typeface="Times New Roman" panose="02020603050405020304" pitchFamily="18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50" dirty="0">
                <a:solidFill>
                  <a:prstClr val="black"/>
                </a:solidFill>
                <a:latin typeface="Montserrat" panose="02000505000000020004" pitchFamily="2" charset="0"/>
                <a:ea typeface="Times New Roman" panose="02020603050405020304" pitchFamily="18" charset="0"/>
              </a:rPr>
              <a:t>Has served as a Stanford University research fellow and the Director of Research at Duke University’s Pratt School of Engineering, where he taught courses on the impact of technology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50" dirty="0">
              <a:solidFill>
                <a:prstClr val="black"/>
              </a:solidFill>
              <a:latin typeface="Montserrat" panose="02000505000000020004" pitchFamily="2" charset="0"/>
              <a:ea typeface="Times New Roman" panose="02020603050405020304" pitchFamily="18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50" dirty="0">
                <a:solidFill>
                  <a:prstClr val="black"/>
                </a:solidFill>
                <a:latin typeface="Montserrat" panose="02000505000000020004" pitchFamily="2" charset="0"/>
                <a:ea typeface="Times New Roman" panose="02020603050405020304" pitchFamily="18" charset="0"/>
              </a:rPr>
              <a:t>Author of 5 books including the 2017 book </a:t>
            </a:r>
            <a:r>
              <a:rPr lang="en-US" sz="1250" i="1" dirty="0">
                <a:solidFill>
                  <a:prstClr val="black"/>
                </a:solidFill>
                <a:latin typeface="Montserrat" panose="02000505000000020004" pitchFamily="2" charset="0"/>
                <a:ea typeface="Times New Roman" panose="02020603050405020304" pitchFamily="18" charset="0"/>
              </a:rPr>
              <a:t>The Driver in the Driverless Car, </a:t>
            </a:r>
            <a:r>
              <a:rPr lang="en-US" sz="1250" dirty="0">
                <a:solidFill>
                  <a:prstClr val="black"/>
                </a:solidFill>
                <a:latin typeface="Montserrat" panose="02000505000000020004" pitchFamily="2" charset="0"/>
                <a:ea typeface="Times New Roman" panose="02020603050405020304" pitchFamily="18" charset="0"/>
              </a:rPr>
              <a:t>which</a:t>
            </a:r>
            <a:r>
              <a:rPr lang="en-US" sz="1250" i="1" dirty="0">
                <a:solidFill>
                  <a:prstClr val="black"/>
                </a:solidFill>
                <a:latin typeface="Montserrat" panose="02000505000000020004" pitchFamily="2" charset="0"/>
                <a:ea typeface="Times New Roman" panose="02020603050405020304" pitchFamily="18" charset="0"/>
              </a:rPr>
              <a:t> </a:t>
            </a:r>
            <a:r>
              <a:rPr lang="en-US" sz="1250" dirty="0">
                <a:solidFill>
                  <a:prstClr val="black"/>
                </a:solidFill>
                <a:latin typeface="Montserrat" panose="02000505000000020004" pitchFamily="2" charset="0"/>
                <a:ea typeface="Times New Roman" panose="02020603050405020304" pitchFamily="18" charset="0"/>
              </a:rPr>
              <a:t>was recognized by Financial Times as one of the “Best Business Books of 2017”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50" dirty="0">
              <a:solidFill>
                <a:prstClr val="black"/>
              </a:solidFill>
              <a:latin typeface="Montserrat" panose="02000505000000020004" pitchFamily="2" charset="0"/>
              <a:ea typeface="Times New Roman" panose="02020603050405020304" pitchFamily="18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50" dirty="0">
                <a:solidFill>
                  <a:prstClr val="black"/>
                </a:solidFill>
                <a:latin typeface="Montserrat" panose="02000505000000020004" pitchFamily="2" charset="0"/>
                <a:ea typeface="Times New Roman" panose="02020603050405020304" pitchFamily="18" charset="0"/>
              </a:rPr>
              <a:t>Work focuses on the keys to the US remaining competitive and solving grand challenges in the face of the rapid transformation shaping business in India, China, and Latin America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50" dirty="0">
              <a:solidFill>
                <a:prstClr val="black"/>
              </a:solidFill>
              <a:latin typeface="Montserrat" panose="02000505000000020004" pitchFamily="2" charset="0"/>
              <a:ea typeface="Times New Roman" panose="02020603050405020304" pitchFamily="18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50" dirty="0">
                <a:solidFill>
                  <a:prstClr val="black"/>
                </a:solidFill>
                <a:latin typeface="Montserrat" panose="02000505000000020004" pitchFamily="2" charset="0"/>
                <a:ea typeface="Times New Roman" panose="02020603050405020304" pitchFamily="18" charset="0"/>
              </a:rPr>
              <a:t>Syndicated columnist for </a:t>
            </a:r>
            <a:r>
              <a:rPr lang="en-US" sz="1250" i="1" dirty="0">
                <a:solidFill>
                  <a:prstClr val="black"/>
                </a:solidFill>
                <a:latin typeface="Montserrat" panose="02000505000000020004" pitchFamily="2" charset="0"/>
                <a:ea typeface="Times New Roman" panose="02020603050405020304" pitchFamily="18" charset="0"/>
              </a:rPr>
              <a:t>The Washington Post and a contributor to The Wall Street Journal, The Huffington Post, </a:t>
            </a:r>
            <a:r>
              <a:rPr lang="en-US" sz="1250" dirty="0">
                <a:solidFill>
                  <a:prstClr val="black"/>
                </a:solidFill>
                <a:latin typeface="Montserrat" panose="02000505000000020004" pitchFamily="2" charset="0"/>
                <a:ea typeface="Times New Roman" panose="02020603050405020304" pitchFamily="18" charset="0"/>
              </a:rPr>
              <a:t>and </a:t>
            </a:r>
            <a:r>
              <a:rPr lang="en-US" sz="1250" i="1" dirty="0">
                <a:solidFill>
                  <a:prstClr val="black"/>
                </a:solidFill>
                <a:latin typeface="Montserrat" panose="02000505000000020004" pitchFamily="2" charset="0"/>
                <a:ea typeface="Times New Roman" panose="02020603050405020304" pitchFamily="18" charset="0"/>
              </a:rPr>
              <a:t>VentureBeat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2000505000000020004" pitchFamily="2" charset="0"/>
              </a:rPr>
              <a:t>Keynote Topics: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Navigating Technological Change at Light Speed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solidFill>
                  <a:prstClr val="black"/>
                </a:solidFill>
                <a:latin typeface="Montserrat" panose="02000505000000020004" pitchFamily="2" charset="0"/>
                <a:cs typeface="Helvetica" panose="020B0604020202020204" pitchFamily="34" charset="0"/>
              </a:rPr>
              <a:t>Disruption and Technology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solidFill>
                  <a:prstClr val="black"/>
                </a:solidFill>
                <a:latin typeface="Montserrat" panose="02000505000000020004" pitchFamily="2" charset="0"/>
                <a:cs typeface="Helvetica" panose="020B0604020202020204" pitchFamily="34" charset="0"/>
              </a:rPr>
              <a:t>How Technology will Eat Medicine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1E9C843-D5FA-457E-B926-84EBA9EEFF56}"/>
              </a:ext>
            </a:extLst>
          </p:cNvPr>
          <p:cNvSpPr txBox="1">
            <a:spLocks/>
          </p:cNvSpPr>
          <p:nvPr/>
        </p:nvSpPr>
        <p:spPr>
          <a:xfrm>
            <a:off x="269895" y="3190934"/>
            <a:ext cx="4479040" cy="113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LID4096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>
                <a:solidFill>
                  <a:schemeClr val="tx1"/>
                </a:solidFill>
                <a:latin typeface="Montserrat" panose="00000500000000000000" pitchFamily="2" charset="0"/>
              </a:rPr>
              <a:t>VIVEK WADHWA</a:t>
            </a:r>
          </a:p>
          <a:p>
            <a:pPr algn="ctr"/>
            <a:r>
              <a:rPr lang="en-US" sz="1600" dirty="0">
                <a:latin typeface="Montserrat" panose="02000505000000020004" pitchFamily="2" charset="0"/>
              </a:rPr>
              <a:t>Innovation and Change Pioneer</a:t>
            </a:r>
            <a:endParaRPr lang="en-US" dirty="0">
              <a:solidFill>
                <a:schemeClr val="tx1"/>
              </a:solidFill>
              <a:latin typeface="Montserrat" panose="02000505000000020004" pitchFamily="2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C00563-F78D-4CA8-B366-24E0BB5C42ED}"/>
              </a:ext>
            </a:extLst>
          </p:cNvPr>
          <p:cNvCxnSpPr>
            <a:cxnSpLocks/>
          </p:cNvCxnSpPr>
          <p:nvPr/>
        </p:nvCxnSpPr>
        <p:spPr>
          <a:xfrm>
            <a:off x="370049" y="4133019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book cover with an orange background&#10;&#10;Description automatically generated">
            <a:extLst>
              <a:ext uri="{FF2B5EF4-FFF2-40B4-BE49-F238E27FC236}">
                <a16:creationId xmlns:a16="http://schemas.microsoft.com/office/drawing/2014/main" id="{5684911A-4DAB-9020-6425-51D5D176601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87" y="4961171"/>
            <a:ext cx="1182925" cy="1772486"/>
          </a:xfrm>
          <a:prstGeom prst="rect">
            <a:avLst/>
          </a:prstGeom>
        </p:spPr>
      </p:pic>
      <p:pic>
        <p:nvPicPr>
          <p:cNvPr id="6" name="Picture 5" descr="A blue and white cover with white text&#10;&#10;Description automatically generated">
            <a:extLst>
              <a:ext uri="{FF2B5EF4-FFF2-40B4-BE49-F238E27FC236}">
                <a16:creationId xmlns:a16="http://schemas.microsoft.com/office/drawing/2014/main" id="{09543B95-EF57-3609-BA31-71AC1712D72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957" y="4961170"/>
            <a:ext cx="1106853" cy="1772487"/>
          </a:xfrm>
          <a:prstGeom prst="rect">
            <a:avLst/>
          </a:prstGeom>
        </p:spPr>
      </p:pic>
      <p:pic>
        <p:nvPicPr>
          <p:cNvPr id="9" name="Picture 8" descr="A book cover with a robot&#10;&#10;Description automatically generated">
            <a:extLst>
              <a:ext uri="{FF2B5EF4-FFF2-40B4-BE49-F238E27FC236}">
                <a16:creationId xmlns:a16="http://schemas.microsoft.com/office/drawing/2014/main" id="{B0AA8289-0B10-DE5A-5E86-06AD15FE71E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2642" y="4961169"/>
            <a:ext cx="1144890" cy="177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041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80547</TotalTime>
  <Words>196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 Hesketh</dc:creator>
  <cp:lastModifiedBy>Duncan Hesketh</cp:lastModifiedBy>
  <cp:revision>80</cp:revision>
  <dcterms:created xsi:type="dcterms:W3CDTF">2023-12-15T21:28:02Z</dcterms:created>
  <dcterms:modified xsi:type="dcterms:W3CDTF">2024-02-22T22:57:18Z</dcterms:modified>
</cp:coreProperties>
</file>