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2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F945FC-5EAF-4C3C-AFFE-1DCA1724910E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F62450-D7BF-4260-AA06-D4A5E0649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838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601F3D-6903-4616-973D-EA27DA31FB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839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707EC-B6D4-C30A-6276-77ADF88DA6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69F6F1-8614-EBEF-FC72-B9A91248E6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711C5C-44A7-A716-545F-E65EE318B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5770C3-DFDC-D2E3-2707-DF3B72D66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7A80B-1051-8BC8-E076-EFBC9D744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58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12D9A-A6AD-483F-0437-37AD6CD47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4208E5-8EEA-597C-1DC1-519B9EC552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1800C7-4F18-2371-1E61-A90310DE7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42E7C9-10AC-7018-C9A5-5D03A1678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5B5930-CE82-424A-5114-3AC3DB05D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398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E16529-EA3A-6331-CF82-B80736E76F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0481A5-A5CF-EACF-33DB-B0CA804609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07101F-019D-9119-FB0E-44F016B33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4A9816-A14D-5D44-153A-FA037BAB9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B4C049-2961-776B-315D-340238E93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563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A9C0E-89FA-4B13-5C0C-6BB7349C1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3C70B8-8943-C379-CA0D-0A0D05AD78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AE0CFD-44E7-9DC9-D84C-863EDF5A5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CCC90D-42BD-AC14-A560-59F17B58B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E8C25E-8768-B516-759C-37158C347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958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3113C-57FF-39FF-C3CC-1A01C75E7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C6BD4E-EA34-DF3A-D69F-915FA14626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B2C045-ADED-EB13-D450-53DCDC8AD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FA407F-2BA0-4BFC-50B9-CC7348088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799974-CDE3-6389-2B3E-492282BC6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30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43540-B242-38F3-AC90-ED373DC2F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6CBA5-F9FB-C81E-43C9-94755E0C9D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B18066-8A1A-FE06-0A0F-F8A15C7D48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AC91B1-53BA-83DC-6642-947BC8134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D31BB1-5E69-7EE3-B303-443194B62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60898B-C051-FE89-2F11-60A9A18AD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810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D633F-C512-058D-F649-61C257570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BC70F7-7004-C58B-9132-0C411C5E79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E4428E-60CD-C88C-79B9-2D050C1FC0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23F92E-31E9-91EA-F3F9-8E170BF8F0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7CBF06-74B3-9B30-1F4F-3818AB8D8E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4AF4D3-C08C-932A-5AA5-CB24C4713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24E06D-36D9-44C6-BB78-7D19FD58E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ACF4E9-6DB7-E917-53E1-BCCF52F1C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370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E1A48-C44E-CF66-FE8E-B437981AA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4502F2-7E76-45B7-E342-3782C368A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628FB6-E0C4-43F6-85EA-0711ABB50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DFB3FF-5604-F6EC-DD10-DB2AFE546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764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23EAC6-00D2-898D-48B4-1B9D3CC36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DEB05E-59BC-0D20-9CAE-D7DB9880C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A26A90-FC22-5092-04A0-ED93AFE4A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594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5D75E-FC1B-2EBA-2F37-5AEEDB031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32849-94F1-9012-2A19-8121B90D2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C4A30E-B286-EC9B-D048-763A3D24C8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75E979-1B1D-B488-C192-0ABA4AB17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A994E9-DCEB-0355-6E60-C012CB202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C2D43B-8D96-6537-5931-4C70791D5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660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39CBA-7880-0350-26BD-9C8C9DC67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5E475D-4010-FFAE-EA7A-0F78CAE811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5000DB-1711-98E1-CBF9-FC640A68C2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C562A9-FAFF-CD79-A57F-ECEB4A1EF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0995F7-5FF3-3D51-4E6B-50B54A980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98BFEC-9609-30B9-CF9F-9292C358B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005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A59104-D1CE-A17D-0867-655A89AB1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5CE64E-24C3-685B-6295-D00265F892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3A82D-0549-0F17-5730-DDFE3A51F5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8C32D-DC59-49BC-BCC4-4B04559FBC9B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88333-71C5-5B43-6D53-EAAE3349B5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B6A047-6888-E179-A902-A52559F4AB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990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uSrsxz1Y5tk&amp;ab_channel=UNINTERRUPT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37959654-ADAA-4A75-9828-FBA8C8214E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 l="1361" r="1361"/>
          <a:stretch/>
        </p:blipFill>
        <p:spPr bwMode="auto">
          <a:xfrm>
            <a:off x="1254809" y="663603"/>
            <a:ext cx="2525135" cy="2595793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2B9A0B-05B2-4030-9BE6-25613BECE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247E1-8B9F-43C5-AC1A-30D5214D3D9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0BA598E-9998-4697-8480-B444D32C63CE}"/>
              </a:ext>
            </a:extLst>
          </p:cNvPr>
          <p:cNvSpPr txBox="1"/>
          <p:nvPr/>
        </p:nvSpPr>
        <p:spPr>
          <a:xfrm>
            <a:off x="4794364" y="863077"/>
            <a:ext cx="7059584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solidFill>
                  <a:srgbClr val="00B0F0"/>
                </a:solidFill>
                <a:latin typeface="Montserrat" panose="00000500000000000000" pitchFamily="50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Watch Maverick Carter share his story of Intern to CEO. </a:t>
            </a:r>
            <a:endParaRPr lang="en-US" sz="1200" b="1" dirty="0">
              <a:solidFill>
                <a:srgbClr val="00B0F0"/>
              </a:solidFill>
              <a:latin typeface="Montserrat" panose="00000500000000000000" pitchFamily="50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b="1" dirty="0">
              <a:solidFill>
                <a:srgbClr val="28A6DF"/>
              </a:solidFill>
              <a:latin typeface="Montserrat" panose="00000500000000000000" pitchFamily="50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50" charset="0"/>
              </a:rPr>
              <a:t>Business manager for Lebron James since 2006. 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0000500000000000000" pitchFamily="50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50" charset="0"/>
              </a:rPr>
              <a:t>Co-founder of SpringHill Entertainment, Projects include the Disney XD series </a:t>
            </a:r>
            <a:r>
              <a:rPr lang="en-US" sz="1200" i="1" dirty="0">
                <a:latin typeface="Montserrat" panose="00000500000000000000" pitchFamily="50" charset="0"/>
              </a:rPr>
              <a:t>Becoming</a:t>
            </a:r>
            <a:r>
              <a:rPr lang="en-US" sz="1200" dirty="0">
                <a:latin typeface="Montserrat" panose="00000500000000000000" pitchFamily="50" charset="0"/>
              </a:rPr>
              <a:t>, the Starz series </a:t>
            </a:r>
            <a:r>
              <a:rPr lang="en-US" sz="1200" i="1" dirty="0">
                <a:latin typeface="Montserrat" panose="00000500000000000000" pitchFamily="50" charset="0"/>
              </a:rPr>
              <a:t>Survivor's Remorse</a:t>
            </a:r>
            <a:r>
              <a:rPr lang="en-US" sz="1200" dirty="0">
                <a:latin typeface="Montserrat" panose="00000500000000000000" pitchFamily="50" charset="0"/>
              </a:rPr>
              <a:t>, the NBC game show </a:t>
            </a:r>
            <a:r>
              <a:rPr lang="en-US" sz="1200" i="1" dirty="0">
                <a:latin typeface="Montserrat" panose="00000500000000000000" pitchFamily="50" charset="0"/>
              </a:rPr>
              <a:t>The Wall</a:t>
            </a:r>
            <a:r>
              <a:rPr lang="en-US" sz="1200" dirty="0">
                <a:latin typeface="Montserrat" panose="00000500000000000000" pitchFamily="50" charset="0"/>
              </a:rPr>
              <a:t>, the Bleacher Report spinoff </a:t>
            </a:r>
            <a:r>
              <a:rPr lang="en-US" sz="1200" i="1" dirty="0">
                <a:latin typeface="Montserrat" panose="00000500000000000000" pitchFamily="50" charset="0"/>
              </a:rPr>
              <a:t>Uninterrupted</a:t>
            </a:r>
            <a:r>
              <a:rPr lang="en-US" sz="1200" dirty="0">
                <a:latin typeface="Montserrat" panose="00000500000000000000" pitchFamily="50" charset="0"/>
              </a:rPr>
              <a:t>, and </a:t>
            </a:r>
            <a:r>
              <a:rPr lang="en-US" sz="1200" i="1" dirty="0">
                <a:latin typeface="Montserrat" panose="00000500000000000000" pitchFamily="50" charset="0"/>
              </a:rPr>
              <a:t>Space Jam: A New Legacy</a:t>
            </a:r>
            <a:r>
              <a:rPr lang="en-US" sz="1200" dirty="0">
                <a:latin typeface="Montserrat" panose="00000500000000000000" pitchFamily="50" charset="0"/>
              </a:rPr>
              <a:t>.</a:t>
            </a:r>
          </a:p>
          <a:p>
            <a:pPr algn="just">
              <a:buClr>
                <a:srgbClr val="28A6DF"/>
              </a:buClr>
              <a:buSzPct val="120000"/>
            </a:pPr>
            <a:endParaRPr lang="en-US" sz="1200" dirty="0">
              <a:latin typeface="Montserrat" panose="00000500000000000000" pitchFamily="50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i="1" dirty="0">
                <a:latin typeface="Montserrat" panose="00000500000000000000" pitchFamily="50" charset="0"/>
              </a:rPr>
              <a:t>Uninterrupted, </a:t>
            </a:r>
            <a:r>
              <a:rPr lang="en-US" sz="1200" dirty="0">
                <a:latin typeface="Montserrat" panose="00000500000000000000" pitchFamily="50" charset="0"/>
              </a:rPr>
              <a:t>the multimedia platform he created with LeBron James in 2015, empowers athletes to develop and amplify their stories. 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0000500000000000000" pitchFamily="50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50" charset="0"/>
              </a:rPr>
              <a:t>As a co-founder and principal of LRMR, an agent and sports-marketing company, he was instrumental in securing James’ lifetime deal with Nike, the largest single-athlete guarantee and the first lifetime commitment in the company’s history. </a:t>
            </a:r>
          </a:p>
          <a:p>
            <a:pPr algn="just">
              <a:buClr>
                <a:srgbClr val="28A6DF"/>
              </a:buClr>
              <a:buSzPct val="120000"/>
            </a:pPr>
            <a:endParaRPr lang="en-US" sz="1200" dirty="0">
              <a:latin typeface="Montserrat" panose="00000500000000000000" pitchFamily="50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50" charset="0"/>
              </a:rPr>
              <a:t>Currently on Board of Directors for Live Nation Entertainment and Equinox Group as well as the Advisory Council for the Smithsonian’s National Museum of African American History and Culture.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0000500000000000000" pitchFamily="50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0000500000000000000" pitchFamily="50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0000500000000000000" pitchFamily="50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b="1" dirty="0">
              <a:latin typeface="Montserrat" panose="00000500000000000000" pitchFamily="50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b="1" dirty="0">
              <a:latin typeface="Montserrat" panose="00000500000000000000" pitchFamily="50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b="1" dirty="0">
              <a:latin typeface="Montserrat" panose="00000500000000000000" pitchFamily="50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latin typeface="Montserrat" panose="00000500000000000000" pitchFamily="50" charset="0"/>
              </a:rPr>
              <a:t>Keynote Topics: 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50" charset="0"/>
              </a:rPr>
              <a:t>Moderated Q &amp; A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267E7FC-6AAE-4893-B49A-6C67D72D92B4}"/>
              </a:ext>
            </a:extLst>
          </p:cNvPr>
          <p:cNvGrpSpPr/>
          <p:nvPr/>
        </p:nvGrpSpPr>
        <p:grpSpPr>
          <a:xfrm>
            <a:off x="0" y="3190934"/>
            <a:ext cx="4989443" cy="1388586"/>
            <a:chOff x="100154" y="3215479"/>
            <a:chExt cx="4989443" cy="1388586"/>
          </a:xfrm>
        </p:grpSpPr>
        <p:sp>
          <p:nvSpPr>
            <p:cNvPr id="12" name="Title 1">
              <a:extLst>
                <a:ext uri="{FF2B5EF4-FFF2-40B4-BE49-F238E27FC236}">
                  <a16:creationId xmlns:a16="http://schemas.microsoft.com/office/drawing/2014/main" id="{81E9C843-D5FA-457E-B926-84EBA9EEFF56}"/>
                </a:ext>
              </a:extLst>
            </p:cNvPr>
            <p:cNvSpPr txBox="1">
              <a:spLocks/>
            </p:cNvSpPr>
            <p:nvPr/>
          </p:nvSpPr>
          <p:spPr>
            <a:xfrm>
              <a:off x="100154" y="3215479"/>
              <a:ext cx="4989443" cy="113068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defPPr>
                <a:defRPr lang="LID4096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3200" b="1" dirty="0">
                  <a:solidFill>
                    <a:schemeClr val="tx1"/>
                  </a:solidFill>
                  <a:latin typeface="LEMON MILK" panose="00000500000000000000" pitchFamily="50" charset="0"/>
                </a:rPr>
                <a:t>Maverick Carter</a:t>
              </a:r>
            </a:p>
            <a:p>
              <a:pPr algn="ctr"/>
              <a:r>
                <a:rPr lang="en-US" sz="1600" b="1" dirty="0">
                  <a:latin typeface="Montserrat" panose="02000505000000020004" pitchFamily="2" charset="0"/>
                </a:rPr>
                <a:t>Founder  &amp; CEO of SpringHill Entertainment</a:t>
              </a:r>
              <a:endParaRPr lang="en-US" b="1" dirty="0">
                <a:solidFill>
                  <a:schemeClr val="tx1"/>
                </a:solidFill>
                <a:latin typeface="Montserrat" panose="02000505000000020004" pitchFamily="2" charset="0"/>
              </a:endParaRPr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5818E3ED-FBB4-4F0A-9B4F-EB0091C7D36C}"/>
                </a:ext>
              </a:extLst>
            </p:cNvPr>
            <p:cNvSpPr/>
            <p:nvPr/>
          </p:nvSpPr>
          <p:spPr>
            <a:xfrm>
              <a:off x="1577322" y="4276871"/>
              <a:ext cx="2080415" cy="327194"/>
            </a:xfrm>
            <a:prstGeom prst="roundRect">
              <a:avLst>
                <a:gd name="adj" fmla="val 50000"/>
              </a:avLst>
            </a:prstGeom>
            <a:noFill/>
            <a:ln w="28575">
              <a:solidFill>
                <a:srgbClr val="28A6D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LID4096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dirty="0">
                  <a:solidFill>
                    <a:schemeClr val="tx1"/>
                  </a:solidFill>
                  <a:latin typeface="Montserrat" panose="00000500000000000000" pitchFamily="50" charset="0"/>
                </a:rPr>
                <a:t>Fee: $45,000 ++</a:t>
              </a:r>
            </a:p>
          </p:txBody>
        </p:sp>
      </p:grp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7C00563-F78D-4CA8-B366-24E0BB5C42ED}"/>
              </a:ext>
            </a:extLst>
          </p:cNvPr>
          <p:cNvCxnSpPr>
            <a:cxnSpLocks/>
          </p:cNvCxnSpPr>
          <p:nvPr/>
        </p:nvCxnSpPr>
        <p:spPr>
          <a:xfrm>
            <a:off x="370049" y="4133019"/>
            <a:ext cx="42261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C0C89167-77FF-4BB2-84B8-95F50D888B90}"/>
              </a:ext>
            </a:extLst>
          </p:cNvPr>
          <p:cNvSpPr txBox="1"/>
          <p:nvPr/>
        </p:nvSpPr>
        <p:spPr>
          <a:xfrm>
            <a:off x="806368" y="4645482"/>
            <a:ext cx="36064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1" dirty="0">
                <a:latin typeface="Montserrat" panose="00000500000000000000" pitchFamily="50" charset="0"/>
              </a:rPr>
              <a:t>*Client is responsible for unrestricted first-class roundtrip airfare, professional ground transportation in home and event city, first class hotel accommodations, meals, and incidentals for two.</a:t>
            </a:r>
          </a:p>
        </p:txBody>
      </p:sp>
      <p:sp>
        <p:nvSpPr>
          <p:cNvPr id="10" name="Rectangle: Rounded Corners 15">
            <a:extLst>
              <a:ext uri="{FF2B5EF4-FFF2-40B4-BE49-F238E27FC236}">
                <a16:creationId xmlns:a16="http://schemas.microsoft.com/office/drawing/2014/main" id="{14F34FBC-3E18-5D44-9F57-EA195E5658AB}"/>
              </a:ext>
            </a:extLst>
          </p:cNvPr>
          <p:cNvSpPr/>
          <p:nvPr/>
        </p:nvSpPr>
        <p:spPr>
          <a:xfrm>
            <a:off x="5763355" y="4509352"/>
            <a:ext cx="5844989" cy="459295"/>
          </a:xfrm>
          <a:prstGeom prst="roundRect">
            <a:avLst>
              <a:gd name="adj" fmla="val 50000"/>
            </a:avLst>
          </a:prstGeom>
          <a:noFill/>
          <a:ln w="28575">
            <a:solidFill>
              <a:srgbClr val="28A6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LID4096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b="1" dirty="0">
                <a:solidFill>
                  <a:schemeClr val="tx1"/>
                </a:solidFill>
                <a:latin typeface="Montserrat" panose="00000500000000000000" pitchFamily="50" charset="0"/>
              </a:rPr>
              <a:t>CONSIDER THE CONNECTION: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  <a:latin typeface="Montserrat" panose="00000500000000000000" pitchFamily="50" charset="0"/>
              </a:rPr>
              <a:t>Inspirational story</a:t>
            </a:r>
          </a:p>
        </p:txBody>
      </p:sp>
    </p:spTree>
    <p:extLst>
      <p:ext uri="{BB962C8B-B14F-4D97-AF65-F5344CB8AC3E}">
        <p14:creationId xmlns:p14="http://schemas.microsoft.com/office/powerpoint/2010/main" val="1836554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80328</TotalTime>
  <Words>210</Words>
  <Application>Microsoft Office PowerPoint</Application>
  <PresentationFormat>Widescreen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LEMON MILK</vt:lpstr>
      <vt:lpstr>Montserrat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Duncan Hesketh</dc:creator>
  <cp:lastModifiedBy>Duncan Hesketh</cp:lastModifiedBy>
  <cp:revision>76</cp:revision>
  <dcterms:created xsi:type="dcterms:W3CDTF">2023-12-15T21:28:02Z</dcterms:created>
  <dcterms:modified xsi:type="dcterms:W3CDTF">2024-02-22T19:18:21Z</dcterms:modified>
</cp:coreProperties>
</file>