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1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407406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1/9/2024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1/9/2024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s://vimeo.com/9088674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1BAE511-FD08-4FE0-BDAC-8F52EA217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501" b="1501"/>
          <a:stretch/>
        </p:blipFill>
        <p:spPr bwMode="auto">
          <a:xfrm>
            <a:off x="1339038" y="716001"/>
            <a:ext cx="2632887" cy="2553837"/>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grpSp>
        <p:nvGrpSpPr>
          <p:cNvPr id="3" name="Group 2">
            <a:extLst>
              <a:ext uri="{FF2B5EF4-FFF2-40B4-BE49-F238E27FC236}">
                <a16:creationId xmlns:a16="http://schemas.microsoft.com/office/drawing/2014/main" id="{3C347C36-6BAD-47DF-A629-2724BE4D307D}"/>
              </a:ext>
            </a:extLst>
          </p:cNvPr>
          <p:cNvGrpSpPr/>
          <p:nvPr/>
        </p:nvGrpSpPr>
        <p:grpSpPr>
          <a:xfrm>
            <a:off x="370049" y="3215479"/>
            <a:ext cx="4479040" cy="2056221"/>
            <a:chOff x="370049" y="3171089"/>
            <a:chExt cx="4479040" cy="2056221"/>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171089"/>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Montserrat" panose="00000500000000000000" pitchFamily="2" charset="0"/>
                </a:rPr>
                <a:t>Justin Wren</a:t>
              </a:r>
            </a:p>
            <a:p>
              <a:pPr algn="ctr"/>
              <a:r>
                <a:rPr lang="en-US" sz="1600" dirty="0">
                  <a:solidFill>
                    <a:schemeClr val="tx1"/>
                  </a:solidFill>
                </a:rPr>
                <a:t>MMA Legend | Motivational Speaker</a:t>
              </a:r>
              <a:endParaRPr lang="en-US" dirty="0">
                <a:solidFill>
                  <a:schemeClr val="tx1"/>
                </a:solidFill>
              </a:endParaRP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177409"/>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5818E3ED-FBB4-4F0A-9B4F-EB0091C7D36C}"/>
                </a:ext>
              </a:extLst>
            </p:cNvPr>
            <p:cNvSpPr/>
            <p:nvPr/>
          </p:nvSpPr>
          <p:spPr>
            <a:xfrm>
              <a:off x="1569362" y="426895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$20,000</a:t>
              </a:r>
            </a:p>
          </p:txBody>
        </p:sp>
        <p:sp>
          <p:nvSpPr>
            <p:cNvPr id="19" name="TextBox 18">
              <a:extLst>
                <a:ext uri="{FF2B5EF4-FFF2-40B4-BE49-F238E27FC236}">
                  <a16:creationId xmlns:a16="http://schemas.microsoft.com/office/drawing/2014/main" id="{1C05B2D8-427C-4F4B-BFCA-85337D48C867}"/>
                </a:ext>
              </a:extLst>
            </p:cNvPr>
            <p:cNvSpPr txBox="1"/>
            <p:nvPr/>
          </p:nvSpPr>
          <p:spPr>
            <a:xfrm>
              <a:off x="806369" y="4719479"/>
              <a:ext cx="3606401" cy="5078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first class, round-trip airfare, ground transportation, hotel accommodations and incidentals for two people for up to two nights</a:t>
              </a:r>
            </a:p>
          </p:txBody>
        </p:sp>
      </p:grpSp>
      <p:sp>
        <p:nvSpPr>
          <p:cNvPr id="15" name="TextBox 14">
            <a:extLst>
              <a:ext uri="{FF2B5EF4-FFF2-40B4-BE49-F238E27FC236}">
                <a16:creationId xmlns:a16="http://schemas.microsoft.com/office/drawing/2014/main" id="{60BA598E-9998-4697-8480-B444D32C63CE}"/>
              </a:ext>
            </a:extLst>
          </p:cNvPr>
          <p:cNvSpPr txBox="1"/>
          <p:nvPr/>
        </p:nvSpPr>
        <p:spPr>
          <a:xfrm>
            <a:off x="4762367" y="151179"/>
            <a:ext cx="7059584" cy="6740307"/>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0000500000000000000" pitchFamily="50" charset="0"/>
                <a:hlinkClick r:id="rId4"/>
              </a:rPr>
              <a:t>Watch Justin Wren: Speaker Reel</a:t>
            </a:r>
            <a:endParaRPr lang="en-US" sz="1200" b="1" dirty="0">
              <a:solidFill>
                <a:srgbClr val="28A6DF"/>
              </a:solidFill>
              <a:latin typeface="Montserrat" panose="00000500000000000000" pitchFamily="50" charset="0"/>
            </a:endParaRPr>
          </a:p>
          <a:p>
            <a:pPr algn="just">
              <a:buClr>
                <a:srgbClr val="28A6DF"/>
              </a:buClr>
              <a:buSzPct val="120000"/>
            </a:pPr>
            <a:endParaRPr lang="en-US" sz="1200" b="1" dirty="0">
              <a:solidFill>
                <a:srgbClr val="28A6DF"/>
              </a:solidFill>
              <a:latin typeface="Montserrat" panose="00000500000000000000" pitchFamily="50" charset="0"/>
            </a:endParaRPr>
          </a:p>
          <a:p>
            <a:pPr algn="just">
              <a:buClr>
                <a:srgbClr val="28A6DF"/>
              </a:buClr>
              <a:buSzPct val="120000"/>
            </a:pPr>
            <a:endParaRPr lang="en-US" sz="1200" b="1" dirty="0">
              <a:solidFill>
                <a:srgbClr val="28A6DF"/>
              </a:solidFill>
              <a:latin typeface="Montserrat" panose="00000500000000000000" pitchFamily="50" charset="0"/>
            </a:endParaRPr>
          </a:p>
          <a:p>
            <a:pPr marL="285750" indent="-285750">
              <a:buFont typeface="Wingdings" panose="05000000000000000000" pitchFamily="2" charset="2"/>
              <a:buChar char="Ø"/>
            </a:pPr>
            <a:r>
              <a:rPr lang="en-US" sz="1200" dirty="0">
                <a:solidFill>
                  <a:schemeClr val="tx1">
                    <a:lumMod val="75000"/>
                    <a:lumOff val="25000"/>
                  </a:schemeClr>
                </a:solidFill>
                <a:latin typeface="Montserrat" panose="00000500000000000000" pitchFamily="2" charset="0"/>
              </a:rPr>
              <a:t>Mercilessly bullied as a child, Justin responded by transforming himself into a champion MMA fighter. Despite his success, he slid into pain-killer addiction, battled depression and attempted suicide. </a:t>
            </a:r>
          </a:p>
          <a:p>
            <a:pPr marL="285750" indent="-285750">
              <a:buFont typeface="Wingdings" panose="05000000000000000000" pitchFamily="2" charset="2"/>
              <a:buChar char="Ø"/>
            </a:pPr>
            <a:endParaRPr lang="en-US" sz="1200" dirty="0">
              <a:solidFill>
                <a:schemeClr val="tx1">
                  <a:lumMod val="75000"/>
                  <a:lumOff val="25000"/>
                </a:schemeClr>
              </a:solidFill>
              <a:latin typeface="Montserrat" panose="00000500000000000000" pitchFamily="2" charset="0"/>
            </a:endParaRPr>
          </a:p>
          <a:p>
            <a:pPr marL="285750" indent="-285750">
              <a:buFont typeface="Wingdings" panose="05000000000000000000" pitchFamily="2" charset="2"/>
              <a:buChar char="Ø"/>
            </a:pPr>
            <a:r>
              <a:rPr lang="en-US" sz="1200" dirty="0">
                <a:solidFill>
                  <a:schemeClr val="tx1">
                    <a:lumMod val="75000"/>
                    <a:lumOff val="25000"/>
                  </a:schemeClr>
                </a:solidFill>
                <a:latin typeface="Montserrat" panose="00000500000000000000" pitchFamily="2" charset="0"/>
              </a:rPr>
              <a:t>A chance encounter leading him to live among the Pygmy people led him to his true purpose of helping others and back to the ring with a greater mission in life.</a:t>
            </a:r>
          </a:p>
          <a:p>
            <a:pPr marL="285750" indent="-285750">
              <a:buFont typeface="Wingdings" panose="05000000000000000000" pitchFamily="2" charset="2"/>
              <a:buChar char="Ø"/>
            </a:pPr>
            <a:endParaRPr lang="en-US" sz="1200" dirty="0">
              <a:solidFill>
                <a:schemeClr val="tx1">
                  <a:lumMod val="75000"/>
                  <a:lumOff val="25000"/>
                </a:schemeClr>
              </a:solidFill>
              <a:latin typeface="Montserrat" panose="00000500000000000000" pitchFamily="2" charset="0"/>
            </a:endParaRPr>
          </a:p>
          <a:p>
            <a:pPr marL="285750" indent="-285750">
              <a:buFont typeface="Wingdings" panose="05000000000000000000" pitchFamily="2" charset="2"/>
              <a:buChar char="Ø"/>
            </a:pPr>
            <a:r>
              <a:rPr lang="en-US" sz="1200" dirty="0">
                <a:solidFill>
                  <a:schemeClr val="tx1">
                    <a:lumMod val="75000"/>
                    <a:lumOff val="25000"/>
                  </a:schemeClr>
                </a:solidFill>
                <a:latin typeface="Montserrat" panose="00000500000000000000" pitchFamily="2" charset="0"/>
              </a:rPr>
              <a:t>10-time wrestling State Champion, 5-time All American, and 2-time National Champion wrestler, UFC veteran, and has been inducted into the Black Belt Magazine Hall of Fame</a:t>
            </a:r>
          </a:p>
          <a:p>
            <a:pPr marL="285750" indent="-285750">
              <a:buFont typeface="Wingdings" panose="05000000000000000000" pitchFamily="2" charset="2"/>
              <a:buChar char="Ø"/>
            </a:pPr>
            <a:endParaRPr lang="en-US" sz="1200" dirty="0">
              <a:solidFill>
                <a:schemeClr val="tx1">
                  <a:lumMod val="75000"/>
                  <a:lumOff val="25000"/>
                </a:schemeClr>
              </a:solidFill>
              <a:latin typeface="Montserrat" panose="00000500000000000000" pitchFamily="2" charset="0"/>
            </a:endParaRPr>
          </a:p>
          <a:p>
            <a:pPr marL="285750" indent="-285750">
              <a:buFont typeface="Wingdings" panose="05000000000000000000" pitchFamily="2" charset="2"/>
              <a:buChar char="Ø"/>
            </a:pPr>
            <a:r>
              <a:rPr lang="en-US" sz="1200" dirty="0">
                <a:solidFill>
                  <a:schemeClr val="tx1">
                    <a:lumMod val="75000"/>
                    <a:lumOff val="25000"/>
                  </a:schemeClr>
                </a:solidFill>
                <a:latin typeface="Montserrat" panose="00000500000000000000" pitchFamily="2" charset="0"/>
              </a:rPr>
              <a:t>Lived in one of the most remote rainforests on earth among the Pygmy people, some of the most impoverished and marginalized people on the planet which is where he found his true purpose of helping people</a:t>
            </a:r>
          </a:p>
          <a:p>
            <a:pPr marL="285750" indent="-285750">
              <a:buFont typeface="Wingdings" panose="05000000000000000000" pitchFamily="2" charset="2"/>
              <a:buChar char="Ø"/>
            </a:pPr>
            <a:endParaRPr lang="en-US" sz="1200" dirty="0">
              <a:solidFill>
                <a:schemeClr val="tx1">
                  <a:lumMod val="75000"/>
                  <a:lumOff val="25000"/>
                </a:schemeClr>
              </a:solidFill>
              <a:latin typeface="Montserrat" panose="00000500000000000000" pitchFamily="2" charset="0"/>
            </a:endParaRPr>
          </a:p>
          <a:p>
            <a:pPr marL="285750" indent="-285750">
              <a:buFont typeface="Wingdings" panose="05000000000000000000" pitchFamily="2" charset="2"/>
              <a:buChar char="Ø"/>
            </a:pPr>
            <a:r>
              <a:rPr lang="en-US" sz="1200" dirty="0">
                <a:solidFill>
                  <a:schemeClr val="tx1">
                    <a:lumMod val="75000"/>
                    <a:lumOff val="25000"/>
                  </a:schemeClr>
                </a:solidFill>
                <a:latin typeface="Montserrat" panose="00000500000000000000" pitchFamily="2" charset="0"/>
              </a:rPr>
              <a:t>Founder of Fight For The Forgotten, a non-profit which has provided more than 52,000 indigenous people with access to clean drinking water, replanted thousands of trees, acquired more than 3,000 acres of land in the name of the tribe and helped 1,800 people out of slavery and into freedom since its foundation in 2012</a:t>
            </a:r>
          </a:p>
          <a:p>
            <a:br>
              <a:rPr lang="en-US" sz="1200" dirty="0">
                <a:solidFill>
                  <a:schemeClr val="tx1">
                    <a:lumMod val="50000"/>
                    <a:lumOff val="50000"/>
                  </a:schemeClr>
                </a:solidFill>
                <a:latin typeface="Azo Sans Light" panose="020B0403030303020204" pitchFamily="34" charset="77"/>
              </a:rPr>
            </a:br>
            <a:endParaRPr lang="en-US" sz="1200" dirty="0">
              <a:solidFill>
                <a:schemeClr val="tx1">
                  <a:lumMod val="75000"/>
                  <a:lumOff val="25000"/>
                </a:schemeClr>
              </a:solidFill>
              <a:latin typeface="Montserrat" panose="00000500000000000000" pitchFamily="2" charset="0"/>
            </a:endParaRPr>
          </a:p>
          <a:p>
            <a:r>
              <a:rPr lang="en-US" sz="1200" b="1" dirty="0">
                <a:solidFill>
                  <a:schemeClr val="tx1">
                    <a:lumMod val="75000"/>
                    <a:lumOff val="25000"/>
                  </a:schemeClr>
                </a:solidFill>
                <a:latin typeface="Montserrat" panose="00000500000000000000" pitchFamily="2" charset="0"/>
              </a:rPr>
              <a:t>Key Takeaways: </a:t>
            </a:r>
          </a:p>
          <a:p>
            <a:pPr marL="285750" indent="-285750">
              <a:buFont typeface="Arial" panose="020B0604020202020204" pitchFamily="34" charset="0"/>
              <a:buChar char="•"/>
            </a:pPr>
            <a:r>
              <a:rPr lang="en-US" sz="1200" dirty="0">
                <a:solidFill>
                  <a:schemeClr val="tx1">
                    <a:lumMod val="75000"/>
                    <a:lumOff val="25000"/>
                  </a:schemeClr>
                </a:solidFill>
                <a:latin typeface="Montserrat" panose="00000500000000000000" pitchFamily="2" charset="0"/>
              </a:rPr>
              <a:t>Shares his story from humble beginnings to MMA stardom, losing it all to drugs and depression, teaching audience's personal techniques to confront any adversity with the goal of maximizing impact</a:t>
            </a:r>
            <a:endParaRPr lang="en-US" sz="1200" dirty="0">
              <a:solidFill>
                <a:schemeClr val="tx1">
                  <a:lumMod val="75000"/>
                  <a:lumOff val="25000"/>
                </a:schemeClr>
              </a:solidFill>
              <a:highlight>
                <a:srgbClr val="FFFF00"/>
              </a:highlight>
              <a:latin typeface="Montserrat" panose="00000500000000000000" pitchFamily="2" charset="0"/>
            </a:endParaRPr>
          </a:p>
          <a:p>
            <a:pPr marL="285750" indent="-285750">
              <a:buFont typeface="Arial" panose="020B0604020202020204" pitchFamily="34" charset="0"/>
              <a:buChar char="•"/>
            </a:pPr>
            <a:endParaRPr lang="en-US" sz="1200" dirty="0">
              <a:solidFill>
                <a:srgbClr val="00B0F0"/>
              </a:solidFill>
              <a:highlight>
                <a:srgbClr val="FFFF00"/>
              </a:highlight>
              <a:latin typeface="Montserrat" panose="00000500000000000000" pitchFamily="50" charset="0"/>
            </a:endParaRPr>
          </a:p>
          <a:p>
            <a:pPr marL="285750" indent="-285750">
              <a:buFont typeface="Arial" panose="020B0604020202020204" pitchFamily="34" charset="0"/>
              <a:buChar char="•"/>
            </a:pPr>
            <a:endParaRPr lang="en-US" sz="1200" dirty="0">
              <a:solidFill>
                <a:srgbClr val="00B0F0"/>
              </a:solidFill>
              <a:highlight>
                <a:srgbClr val="FFFF00"/>
              </a:highlight>
              <a:latin typeface="Montserrat" panose="00000500000000000000" pitchFamily="50" charset="0"/>
            </a:endParaRPr>
          </a:p>
          <a:p>
            <a:r>
              <a:rPr lang="en-US" sz="1200" dirty="0">
                <a:solidFill>
                  <a:schemeClr val="tx1">
                    <a:lumMod val="95000"/>
                    <a:lumOff val="5000"/>
                  </a:schemeClr>
                </a:solidFill>
                <a:latin typeface="Montserrat" panose="00000500000000000000" pitchFamily="50" charset="0"/>
              </a:rPr>
              <a:t>Keynote Topics</a:t>
            </a:r>
          </a:p>
          <a:p>
            <a:pPr marL="171450" indent="-171450">
              <a:buFont typeface="Wingdings" panose="05000000000000000000" pitchFamily="2" charset="2"/>
              <a:buChar char="Ø"/>
            </a:pPr>
            <a:r>
              <a:rPr lang="en-US" sz="1200" dirty="0">
                <a:solidFill>
                  <a:schemeClr val="tx1">
                    <a:lumMod val="95000"/>
                    <a:lumOff val="5000"/>
                  </a:schemeClr>
                </a:solidFill>
                <a:latin typeface="Montserrat" panose="00000500000000000000" pitchFamily="2" charset="0"/>
              </a:rPr>
              <a:t>PURPOSE – PERFORMANCE – IMPACT</a:t>
            </a:r>
          </a:p>
          <a:p>
            <a:pPr marL="171450" indent="-171450">
              <a:buFont typeface="Wingdings" panose="05000000000000000000" pitchFamily="2" charset="2"/>
              <a:buChar char="Ø"/>
            </a:pPr>
            <a:r>
              <a:rPr lang="en-US" sz="1200" dirty="0">
                <a:solidFill>
                  <a:schemeClr val="tx1">
                    <a:lumMod val="95000"/>
                    <a:lumOff val="5000"/>
                  </a:schemeClr>
                </a:solidFill>
                <a:latin typeface="Montserrat" panose="00000500000000000000" pitchFamily="2" charset="0"/>
              </a:rPr>
              <a:t>TAPPING INTO A FIGHTER’S MIND</a:t>
            </a:r>
          </a:p>
          <a:p>
            <a:pPr marL="171450" indent="-171450">
              <a:buFont typeface="Wingdings" panose="05000000000000000000" pitchFamily="2" charset="2"/>
              <a:buChar char="Ø"/>
            </a:pPr>
            <a:r>
              <a:rPr lang="en-US" sz="1200" dirty="0">
                <a:solidFill>
                  <a:schemeClr val="tx1">
                    <a:lumMod val="95000"/>
                    <a:lumOff val="5000"/>
                  </a:schemeClr>
                </a:solidFill>
                <a:latin typeface="Montserrat" panose="00000500000000000000" pitchFamily="2" charset="0"/>
              </a:rPr>
              <a:t>THE NEW WAVE OF CHARITY, SUSTAINABILITY, AND OPPORTUNITY</a:t>
            </a:r>
          </a:p>
          <a:p>
            <a:pPr marL="171450" indent="-171450">
              <a:buFont typeface="Wingdings" panose="05000000000000000000" pitchFamily="2" charset="2"/>
              <a:buChar char="Ø"/>
            </a:pPr>
            <a:r>
              <a:rPr lang="en-US" sz="1200" dirty="0">
                <a:solidFill>
                  <a:schemeClr val="tx1">
                    <a:lumMod val="95000"/>
                    <a:lumOff val="5000"/>
                  </a:schemeClr>
                </a:solidFill>
                <a:latin typeface="Montserrat" panose="00000500000000000000" pitchFamily="2" charset="0"/>
              </a:rPr>
              <a:t>SERVANT LEADERSHIP, CHARACTER DEVELOPMENT, AND DIFFERENCE MAKING</a:t>
            </a:r>
          </a:p>
          <a:p>
            <a:pPr marL="171450" indent="-171450">
              <a:buFont typeface="Wingdings" panose="05000000000000000000" pitchFamily="2" charset="2"/>
              <a:buChar char="Ø"/>
            </a:pPr>
            <a:r>
              <a:rPr lang="en-US" sz="1200" dirty="0">
                <a:solidFill>
                  <a:schemeClr val="tx1">
                    <a:lumMod val="95000"/>
                    <a:lumOff val="5000"/>
                  </a:schemeClr>
                </a:solidFill>
                <a:latin typeface="Montserrat" panose="00000500000000000000" pitchFamily="2" charset="0"/>
              </a:rPr>
              <a:t>FACE IT ALL, FEEL IT ALL, AND MAGIC HAPPENS</a:t>
            </a:r>
          </a:p>
        </p:txBody>
      </p:sp>
      <p:pic>
        <p:nvPicPr>
          <p:cNvPr id="7" name="Picture 6" descr="A book cover of a person carrying a group of children&#10;&#10;Description automatically generated">
            <a:extLst>
              <a:ext uri="{FF2B5EF4-FFF2-40B4-BE49-F238E27FC236}">
                <a16:creationId xmlns:a16="http://schemas.microsoft.com/office/drawing/2014/main" id="{13F25F61-8962-BC49-DFFB-470055CBC6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4135" y="5285396"/>
            <a:ext cx="996370" cy="1522323"/>
          </a:xfrm>
          <a:prstGeom prst="rect">
            <a:avLst/>
          </a:prstGeom>
        </p:spPr>
      </p:pic>
    </p:spTree>
    <p:extLst>
      <p:ext uri="{BB962C8B-B14F-4D97-AF65-F5344CB8AC3E}">
        <p14:creationId xmlns:p14="http://schemas.microsoft.com/office/powerpoint/2010/main" val="306207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59253</TotalTime>
  <Words>312</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Azo Sans Light</vt:lpstr>
      <vt:lpstr>Calibri</vt:lpstr>
      <vt:lpstr>Calibri Light</vt:lpstr>
      <vt:lpstr>Montserrat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54</cp:revision>
  <dcterms:created xsi:type="dcterms:W3CDTF">2023-12-15T21:28:02Z</dcterms:created>
  <dcterms:modified xsi:type="dcterms:W3CDTF">2024-02-01T23:21:26Z</dcterms:modified>
</cp:coreProperties>
</file>