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78758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xeHVfrHolx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DB2132DB-3E48-98BF-E3C7-53BCCA07C9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222" r="15744" b="3809"/>
          <a:stretch/>
        </p:blipFill>
        <p:spPr bwMode="auto">
          <a:xfrm>
            <a:off x="1238887" y="671127"/>
            <a:ext cx="2541058" cy="2553836"/>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529438"/>
            <a:ext cx="7059584" cy="6001643"/>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Vin Gupta: Post Pandemic Silver Linings</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Described as the second most recognized medical expert (after Dr. Anthony Fauci)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Tech visionary who operates at the heart of disruption to develop solutions to the most-complex challenges in commerce, communication, healthcare and society</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Serves as Chief Medical Officer, New Products at Amazon, where he spearheads cutting-edge programs that are leading us into the interdependent futures of healthcare and technology</a:t>
            </a:r>
          </a:p>
          <a:p>
            <a:pPr marL="174625" indent="-174625" algn="just">
              <a:buClr>
                <a:srgbClr val="28A6DF"/>
              </a:buClr>
              <a:buSzPct val="120000"/>
              <a:buFont typeface="Montserrat" panose="00000500000000000000" pitchFamily="50" charset="0"/>
              <a:buChar char="›"/>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Known for his forward-looking insights that inspire leaders and their organizations to embrace change, think outside the box to break new ground, and create new inroads to innovation and success, tap into their inner creativity and curiosity as their organizations navigate the changing business environment  </a:t>
            </a:r>
          </a:p>
          <a:p>
            <a:pPr marL="174625" indent="-174625" algn="just">
              <a:buClr>
                <a:srgbClr val="28A6DF"/>
              </a:buClr>
              <a:buSzPct val="120000"/>
              <a:buFont typeface="Montserrat" panose="00000500000000000000" pitchFamily="50" charset="0"/>
              <a:buChar char="›"/>
            </a:pPr>
            <a:endParaRPr lang="en-US" sz="120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Draws from and connects his experiences in tech innovation, healthcare, and the military to share fascinating stories with valuable insights for adapting to the trends that will disrupt businesses, the future of leadership and change management, communicating for maximum impact, and preparing for what’s to come for your organization and in your industry</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Roles have included </a:t>
            </a:r>
            <a:r>
              <a:rPr lang="en-US" sz="1200" i="0" dirty="0">
                <a:effectLst/>
                <a:latin typeface="Montserrat" panose="02000505000000020004" pitchFamily="2" charset="0"/>
              </a:rPr>
              <a:t>medical analyst for </a:t>
            </a:r>
            <a:r>
              <a:rPr lang="en-US" sz="1200" i="1" dirty="0">
                <a:effectLst/>
                <a:latin typeface="Montserrat" panose="02000505000000020004" pitchFamily="2" charset="0"/>
              </a:rPr>
              <a:t>NBC News</a:t>
            </a:r>
            <a:r>
              <a:rPr lang="en-US" sz="1200" i="0" dirty="0">
                <a:effectLst/>
                <a:latin typeface="Montserrat" panose="02000505000000020004" pitchFamily="2" charset="0"/>
              </a:rPr>
              <a:t>, contributor to the </a:t>
            </a:r>
            <a:r>
              <a:rPr lang="en-US" sz="1200" i="1" dirty="0">
                <a:effectLst/>
                <a:latin typeface="Montserrat" panose="02000505000000020004" pitchFamily="2" charset="0"/>
              </a:rPr>
              <a:t>New York Times</a:t>
            </a:r>
            <a:r>
              <a:rPr lang="en-US" sz="1200" dirty="0">
                <a:latin typeface="Montserrat" panose="02000505000000020004" pitchFamily="2" charset="0"/>
              </a:rPr>
              <a:t>,  and </a:t>
            </a:r>
            <a:r>
              <a:rPr lang="en-US" sz="1200" i="0" dirty="0">
                <a:effectLst/>
                <a:latin typeface="Montserrat" panose="02000505000000020004" pitchFamily="2" charset="0"/>
              </a:rPr>
              <a:t>commissioned officer in the United States Air Force Medical Reserve Corps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Has </a:t>
            </a:r>
            <a:r>
              <a:rPr lang="en-US" sz="1200" i="0" dirty="0">
                <a:effectLst/>
                <a:latin typeface="Montserrat" panose="02000505000000020004" pitchFamily="2" charset="0"/>
              </a:rPr>
              <a:t>held research roles at the Centers for Disease Control and Prevention, World Bank, the Center for Global Health Engagement, and Harvard Global Health Institute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Keynote Categories:</a:t>
            </a: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Leading Through Change, Disruption and Uncertainty</a:t>
            </a: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The Keys to Innovation: Creating Your Organization’s Next Breakthrough</a:t>
            </a: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Recruiting and Retention Strategies for a New Era of Work</a:t>
            </a:r>
            <a:endParaRPr lang="en-US" sz="1200" dirty="0">
              <a:latin typeface="Montserrat" panose="02000505000000020004" pitchFamily="2"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1989369"/>
            <a:chOff x="370049" y="3215479"/>
            <a:chExt cx="4479040" cy="1989369"/>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solidFill>
                    <a:schemeClr val="tx1"/>
                  </a:solidFill>
                  <a:latin typeface="Montserrat" panose="00000500000000000000" pitchFamily="2" charset="0"/>
                </a:rPr>
                <a:t>DR. VIN GUPTA</a:t>
              </a:r>
            </a:p>
            <a:p>
              <a:pPr algn="ctr"/>
              <a:r>
                <a:rPr lang="en-US" sz="1600" dirty="0">
                  <a:solidFill>
                    <a:schemeClr val="tx1"/>
                  </a:solidFill>
                  <a:latin typeface="Montserrat" panose="02000505000000020004" pitchFamily="2" charset="0"/>
                </a:rPr>
                <a:t>Renowned Health Policy Expert</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246488"/>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697017"/>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2" charset="0"/>
                </a:rPr>
                <a:t>*</a:t>
              </a:r>
              <a:r>
                <a:rPr lang="en-US" sz="900" b="0" i="1" dirty="0">
                  <a:solidFill>
                    <a:srgbClr val="1D1C1D"/>
                  </a:solidFill>
                  <a:effectLst/>
                  <a:latin typeface="Montserrat" panose="00000500000000000000" pitchFamily="2" charset="0"/>
                </a:rPr>
                <a:t>Client responsible for round-trip airfare, ground transportation in event city, hotel accommodations and incidentals for up to two nights</a:t>
              </a:r>
              <a:endParaRPr lang="en-US" sz="900" i="1" dirty="0">
                <a:latin typeface="Montserrat" panose="00000500000000000000" pitchFamily="2" charset="0"/>
              </a:endParaRP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78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80621</TotalTime>
  <Words>302</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82</cp:revision>
  <dcterms:created xsi:type="dcterms:W3CDTF">2023-12-15T21:28:02Z</dcterms:created>
  <dcterms:modified xsi:type="dcterms:W3CDTF">2024-02-23T00:10:51Z</dcterms:modified>
</cp:coreProperties>
</file>