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4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F945FC-5EAF-4C3C-AFFE-1DCA1724910E}" type="datetimeFigureOut">
              <a:rPr lang="en-US" smtClean="0"/>
              <a:t>2/13/2024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62450-D7BF-4260-AA06-D4A5E0649978}" type="slidenum">
              <a:rPr lang="en-US" smtClean="0"/>
              <a:t>‹#›</a:t>
            </a:fld>
            <a:endParaRPr lang="en-US"/>
          </a:p>
        </p:txBody>
      </p:sp>
    </p:spTree>
    <p:extLst>
      <p:ext uri="{BB962C8B-B14F-4D97-AF65-F5344CB8AC3E}">
        <p14:creationId xmlns:p14="http://schemas.microsoft.com/office/powerpoint/2010/main" val="2304838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2207104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07EC-B6D4-C30A-6276-77ADF88DA6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69F6F1-8614-EBEF-FC72-B9A91248E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711C5C-44A7-A716-545F-E65EE318BBD2}"/>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7F5770C3-DFDC-D2E3-2707-DF3B72D66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7A80B-1051-8BC8-E076-EFBC9D74495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63495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12D9A-A6AD-483F-0437-37AD6CD47E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4208E5-8EEA-597C-1DC1-519B9EC552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800C7-4F18-2371-1E61-A90310DE7492}"/>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BD42E7C9-10AC-7018-C9A5-5D03A1678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5B5930-CE82-424A-5114-3AC3DB05DECE}"/>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615398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E16529-EA3A-6331-CF82-B80736E76F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0481A5-A5CF-EACF-33DB-B0CA804609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07101F-019D-9119-FB0E-44F016B33650}"/>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A24A9816-A14D-5D44-153A-FA037BAB9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B4C049-2961-776B-315D-340238E93A1A}"/>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51056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A9C0E-89FA-4B13-5C0C-6BB7349C1F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3C70B8-8943-C379-CA0D-0A0D05AD78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E0CFD-44E7-9DC9-D84C-863EDF5A5E72}"/>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97CCC90D-42BD-AC14-A560-59F17B58B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E8C25E-8768-B516-759C-37158C347F45}"/>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987958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113C-57FF-39FF-C3CC-1A01C75E7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C6BD4E-EA34-DF3A-D69F-915FA1462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B2C045-ADED-EB13-D450-53DCDC8AD62D}"/>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A6FA407F-2BA0-4BFC-50B9-CC7348088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99974-CDE3-6389-2B3E-492282BC66E1}"/>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3083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43540-B242-38F3-AC90-ED373DC2F7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66CBA5-F9FB-C81E-43C9-94755E0C9D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B18066-8A1A-FE06-0A0F-F8A15C7D4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C91B1-53BA-83DC-6642-947BC81347FE}"/>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6" name="Footer Placeholder 5">
            <a:extLst>
              <a:ext uri="{FF2B5EF4-FFF2-40B4-BE49-F238E27FC236}">
                <a16:creationId xmlns:a16="http://schemas.microsoft.com/office/drawing/2014/main" id="{8DD31BB1-5E69-7EE3-B303-443194B62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60898B-C051-FE89-2F11-60A9A18ADF44}"/>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68381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633F-C512-058D-F649-61C257570E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BC70F7-7004-C58B-9132-0C411C5E79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4428E-60CD-C88C-79B9-2D050C1FC0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23F92E-31E9-91EA-F3F9-8E170BF8F0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7CBF06-74B3-9B30-1F4F-3818AB8D8E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4AF4D3-C08C-932A-5AA5-CB24C47133DC}"/>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8" name="Footer Placeholder 7">
            <a:extLst>
              <a:ext uri="{FF2B5EF4-FFF2-40B4-BE49-F238E27FC236}">
                <a16:creationId xmlns:a16="http://schemas.microsoft.com/office/drawing/2014/main" id="{7824E06D-36D9-44C6-BB78-7D19FD58E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ACF4E9-6DB7-E917-53E1-BCCF52F1C369}"/>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51937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1A48-C44E-CF66-FE8E-B437981AAD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4502F2-7E76-45B7-E342-3782C368A1D6}"/>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4" name="Footer Placeholder 3">
            <a:extLst>
              <a:ext uri="{FF2B5EF4-FFF2-40B4-BE49-F238E27FC236}">
                <a16:creationId xmlns:a16="http://schemas.microsoft.com/office/drawing/2014/main" id="{A0628FB6-E0C4-43F6-85EA-0711ABB50E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DFB3FF-5604-F6EC-DD10-DB2AFE54692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98876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23EAC6-00D2-898D-48B4-1B9D3CC366D3}"/>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3" name="Footer Placeholder 2">
            <a:extLst>
              <a:ext uri="{FF2B5EF4-FFF2-40B4-BE49-F238E27FC236}">
                <a16:creationId xmlns:a16="http://schemas.microsoft.com/office/drawing/2014/main" id="{9FDEB05E-59BC-0D20-9CAE-D7DB9880C1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A26A90-FC22-5092-04A0-ED93AFE4A123}"/>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60859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75E-FC1B-2EBA-2F37-5AEEDB031C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732849-94F1-9012-2A19-8121B90D24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C4A30E-B286-EC9B-D048-763A3D24C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75E979-1B1D-B488-C192-0ABA4AB1717F}"/>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6" name="Footer Placeholder 5">
            <a:extLst>
              <a:ext uri="{FF2B5EF4-FFF2-40B4-BE49-F238E27FC236}">
                <a16:creationId xmlns:a16="http://schemas.microsoft.com/office/drawing/2014/main" id="{F3A994E9-DCEB-0355-6E60-C012CB2025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C2D43B-8D96-6537-5931-4C70791D528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52366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9CBA-7880-0350-26BD-9C8C9DC670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5E475D-4010-FFAE-EA7A-0F78CAE81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5000DB-1711-98E1-CBF9-FC640A68C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C562A9-FAFF-CD79-A57F-ECEB4A1EF410}"/>
              </a:ext>
            </a:extLst>
          </p:cNvPr>
          <p:cNvSpPr>
            <a:spLocks noGrp="1"/>
          </p:cNvSpPr>
          <p:nvPr>
            <p:ph type="dt" sz="half" idx="10"/>
          </p:nvPr>
        </p:nvSpPr>
        <p:spPr/>
        <p:txBody>
          <a:bodyPr/>
          <a:lstStyle/>
          <a:p>
            <a:fld id="{D258C32D-DC59-49BC-BCC4-4B04559FBC9B}" type="datetimeFigureOut">
              <a:rPr lang="en-US" smtClean="0"/>
              <a:t>2/13/2024</a:t>
            </a:fld>
            <a:endParaRPr lang="en-US"/>
          </a:p>
        </p:txBody>
      </p:sp>
      <p:sp>
        <p:nvSpPr>
          <p:cNvPr id="6" name="Footer Placeholder 5">
            <a:extLst>
              <a:ext uri="{FF2B5EF4-FFF2-40B4-BE49-F238E27FC236}">
                <a16:creationId xmlns:a16="http://schemas.microsoft.com/office/drawing/2014/main" id="{B50995F7-5FF3-3D51-4E6B-50B54A980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8BFEC-9609-30B9-CF9F-9292C358B8F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10500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A59104-D1CE-A17D-0867-655A89AB11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5CE64E-24C3-685B-6295-D00265F892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3A82D-0549-0F17-5730-DDFE3A51F5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8C32D-DC59-49BC-BCC4-4B04559FBC9B}" type="datetimeFigureOut">
              <a:rPr lang="en-US" smtClean="0"/>
              <a:t>2/13/2024</a:t>
            </a:fld>
            <a:endParaRPr lang="en-US"/>
          </a:p>
        </p:txBody>
      </p:sp>
      <p:sp>
        <p:nvSpPr>
          <p:cNvPr id="5" name="Footer Placeholder 4">
            <a:extLst>
              <a:ext uri="{FF2B5EF4-FFF2-40B4-BE49-F238E27FC236}">
                <a16:creationId xmlns:a16="http://schemas.microsoft.com/office/drawing/2014/main" id="{EDC88333-71C5-5B43-6D53-EAAE3349B5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B6A047-6888-E179-A902-A52559F4AB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08842-1692-498C-A028-A022AF867CFE}" type="slidenum">
              <a:rPr lang="en-US" smtClean="0"/>
              <a:t>‹#›</a:t>
            </a:fld>
            <a:endParaRPr lang="en-US"/>
          </a:p>
        </p:txBody>
      </p:sp>
    </p:spTree>
    <p:extLst>
      <p:ext uri="{BB962C8B-B14F-4D97-AF65-F5344CB8AC3E}">
        <p14:creationId xmlns:p14="http://schemas.microsoft.com/office/powerpoint/2010/main" val="1537990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youtube.com/watch?v=LH53-MBWINM" TargetMode="External"/><Relationship Id="rId4" Type="http://schemas.openxmlformats.org/officeDocument/2006/relationships/hyperlink" Target="https://www.youtube.com/watch?v=2yXSQ1BmZF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D5445FB2-4EDE-7982-B5C3-4E245DBC47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959" r="23756"/>
          <a:stretch/>
        </p:blipFill>
        <p:spPr bwMode="auto">
          <a:xfrm>
            <a:off x="1238886" y="689371"/>
            <a:ext cx="2541059" cy="2545803"/>
          </a:xfrm>
          <a:prstGeom prst="ellipse">
            <a:avLst/>
          </a:prstGeom>
          <a:noFill/>
          <a:extLst>
            <a:ext uri="{909E8E84-426E-40DD-AFC4-6F175D3DCCD1}">
              <a14:hiddenFill xmlns:a14="http://schemas.microsoft.com/office/drawing/2010/main">
                <a:solidFill>
                  <a:srgbClr val="FFFFFF"/>
                </a:solidFill>
              </a14:hiddenFill>
            </a:ext>
          </a:extLst>
        </p:spPr>
      </p:pic>
      <p:sp>
        <p:nvSpPr>
          <p:cNvPr id="4" name="Slide Number Placeholder 3">
            <a:extLst>
              <a:ext uri="{FF2B5EF4-FFF2-40B4-BE49-F238E27FC236}">
                <a16:creationId xmlns:a16="http://schemas.microsoft.com/office/drawing/2014/main" id="{052B9A0B-05B2-4030-9BE6-25613BECE91B}"/>
              </a:ext>
            </a:extLst>
          </p:cNvPr>
          <p:cNvSpPr>
            <a:spLocks noGrp="1"/>
          </p:cNvSpPr>
          <p:nvPr>
            <p:ph type="sldNum" sz="quarter" idx="12"/>
          </p:nvPr>
        </p:nvSpPr>
        <p:spPr/>
        <p:txBody>
          <a:bodyPr/>
          <a:lstStyle/>
          <a:p>
            <a:fld id="{AE9247E1-8B9F-43C5-AC1A-30D5214D3D98}" type="slidenum">
              <a:rPr lang="en-US" smtClean="0">
                <a:solidFill>
                  <a:schemeClr val="tx1"/>
                </a:solidFill>
                <a:latin typeface="Montserrat" panose="02000505000000020004" pitchFamily="2" charset="0"/>
              </a:rPr>
              <a:pPr/>
              <a:t>1</a:t>
            </a:fld>
            <a:endParaRPr lang="en-US" dirty="0">
              <a:solidFill>
                <a:schemeClr val="tx1"/>
              </a:solidFill>
              <a:latin typeface="Montserrat" panose="02000505000000020004" pitchFamily="2"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794364" y="536502"/>
            <a:ext cx="7059584" cy="4708981"/>
          </a:xfrm>
          <a:prstGeom prst="rect">
            <a:avLst/>
          </a:prstGeom>
          <a:noFill/>
        </p:spPr>
        <p:txBody>
          <a:bodyPr wrap="square">
            <a:spAutoFit/>
          </a:bodyPr>
          <a:lstStyle/>
          <a:p>
            <a:pPr algn="just">
              <a:buClr>
                <a:srgbClr val="28A6DF"/>
              </a:buClr>
              <a:buSzPct val="120000"/>
            </a:pPr>
            <a:r>
              <a:rPr lang="en-US" sz="1200" b="1" dirty="0">
                <a:solidFill>
                  <a:srgbClr val="00B0F0"/>
                </a:solidFill>
                <a:latin typeface="Montserrat" panose="02000505000000020004" pitchFamily="2" charset="0"/>
                <a:hlinkClick r:id="rId4">
                  <a:extLst>
                    <a:ext uri="{A12FA001-AC4F-418D-AE19-62706E023703}">
                      <ahyp:hlinkClr xmlns:ahyp="http://schemas.microsoft.com/office/drawing/2018/hyperlinkcolor" val="tx"/>
                    </a:ext>
                  </a:extLst>
                </a:hlinkClick>
              </a:rPr>
              <a:t>Watch Alexis Nikole Nelson: TED - A Flavorful Field Guide to Foraging</a:t>
            </a:r>
            <a:endParaRPr lang="en-US" sz="1200" b="1" dirty="0">
              <a:solidFill>
                <a:srgbClr val="00B0F0"/>
              </a:solidFill>
              <a:latin typeface="Montserrat" panose="02000505000000020004" pitchFamily="2" charset="0"/>
            </a:endParaRPr>
          </a:p>
          <a:p>
            <a:pPr algn="just">
              <a:buClr>
                <a:srgbClr val="28A6DF"/>
              </a:buClr>
              <a:buSzPct val="120000"/>
            </a:pPr>
            <a:endParaRPr lang="en-US" sz="1200" b="1" dirty="0">
              <a:solidFill>
                <a:srgbClr val="00B0F0"/>
              </a:solidFill>
              <a:latin typeface="Montserrat" panose="02000505000000020004" pitchFamily="2" charset="0"/>
            </a:endParaRPr>
          </a:p>
          <a:p>
            <a:pPr algn="just">
              <a:buClr>
                <a:srgbClr val="28A6DF"/>
              </a:buClr>
              <a:buSzPct val="120000"/>
            </a:pPr>
            <a:r>
              <a:rPr lang="en-US" sz="1200" b="1" dirty="0">
                <a:solidFill>
                  <a:srgbClr val="00B0F0"/>
                </a:solidFill>
                <a:latin typeface="Montserrat" panose="02000505000000020004" pitchFamily="2" charset="0"/>
                <a:hlinkClick r:id="rId5">
                  <a:extLst>
                    <a:ext uri="{A12FA001-AC4F-418D-AE19-62706E023703}">
                      <ahyp:hlinkClr xmlns:ahyp="http://schemas.microsoft.com/office/drawing/2018/hyperlinkcolor" val="tx"/>
                    </a:ext>
                  </a:extLst>
                </a:hlinkClick>
              </a:rPr>
              <a:t>Watch Alexis Nikole Nelson: SXSW Studio 2023</a:t>
            </a:r>
            <a:endParaRPr lang="en-US" sz="1200" b="1" dirty="0">
              <a:solidFill>
                <a:srgbClr val="00B0F0"/>
              </a:solidFill>
              <a:latin typeface="Montserrat" panose="02000505000000020004" pitchFamily="2" charset="0"/>
            </a:endParaRPr>
          </a:p>
          <a:p>
            <a:pPr algn="just">
              <a:buClr>
                <a:srgbClr val="28A6DF"/>
              </a:buClr>
              <a:buSzPct val="120000"/>
            </a:pPr>
            <a:endParaRPr kumimoji="0" lang="en-US" sz="1200" b="0" i="0" u="none" strike="noStrike" kern="1200" cap="none" spc="0" normalizeH="0" baseline="0" noProof="0" dirty="0">
              <a:ln>
                <a:noFill/>
              </a:ln>
              <a:solidFill>
                <a:prstClr val="black"/>
              </a:solidFill>
              <a:effectLst/>
              <a:uLnTx/>
              <a:uFillTx/>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Forager and an outdoor educator using her platform to yell, sing and celebrate all the edible plants hiding in plain sight</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Recipient of the James Beard Award for “Best Social Media” 2022, was named to the Forbes 30 Under 30 list, chosen as a TikTok Tastemaker, and was honored as part of Fortune Magazine’s Creator 25 in 2021</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Reframes the world of food, asking us to consider tastefully satiating and environmentally sustainable food choices and peels back historical layers on African American and Indigenous food traditions that have traditionally been repressed, sharing her inspiration with over 5 million social media followers </a:t>
            </a:r>
          </a:p>
          <a:p>
            <a:pPr algn="just">
              <a:buClr>
                <a:srgbClr val="28A6DF"/>
              </a:buClr>
              <a:buSzPct val="120000"/>
            </a:pPr>
            <a:endParaRPr lang="en-US" sz="1200" dirty="0">
              <a:latin typeface="Montserrat" panose="02000505000000020004" pitchFamily="2" charset="0"/>
            </a:endParaRPr>
          </a:p>
          <a:p>
            <a:pPr algn="just">
              <a:buClr>
                <a:srgbClr val="28A6DF"/>
              </a:buClr>
              <a:buSzPct val="120000"/>
            </a:pPr>
            <a:r>
              <a:rPr lang="en-US" sz="1200" b="1" dirty="0">
                <a:latin typeface="Montserrat" panose="02000505000000020004" pitchFamily="2" charset="0"/>
              </a:rPr>
              <a:t>Key Takeaways: </a:t>
            </a: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Teaches audiences about food accessibility and educates about food deserts, empowering listeners to expand their palates and gain an understanding of the impacts of sustainable food choices</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ndParaRPr>
          </a:p>
          <a:p>
            <a:pPr algn="just">
              <a:buClr>
                <a:srgbClr val="28A6DF"/>
              </a:buClr>
              <a:buSzPct val="120000"/>
            </a:pPr>
            <a:r>
              <a:rPr lang="en-US" sz="1200" b="1" dirty="0">
                <a:latin typeface="Montserrat" panose="02000505000000020004" pitchFamily="2" charset="0"/>
              </a:rPr>
              <a:t>Sample Keynote Categories: </a:t>
            </a: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Activism &amp; Influence</a:t>
            </a: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Disruptive Innovation</a:t>
            </a: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rPr>
              <a:t>Sustainability</a:t>
            </a:r>
          </a:p>
        </p:txBody>
      </p:sp>
      <p:sp>
        <p:nvSpPr>
          <p:cNvPr id="12" name="Title 1">
            <a:extLst>
              <a:ext uri="{FF2B5EF4-FFF2-40B4-BE49-F238E27FC236}">
                <a16:creationId xmlns:a16="http://schemas.microsoft.com/office/drawing/2014/main" id="{81E9C843-D5FA-457E-B926-84EBA9EEFF56}"/>
              </a:ext>
            </a:extLst>
          </p:cNvPr>
          <p:cNvSpPr txBox="1">
            <a:spLocks/>
          </p:cNvSpPr>
          <p:nvPr/>
        </p:nvSpPr>
        <p:spPr>
          <a:xfrm>
            <a:off x="85825" y="3315226"/>
            <a:ext cx="4938936"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dirty="0">
                <a:solidFill>
                  <a:schemeClr val="tx1"/>
                </a:solidFill>
                <a:latin typeface="Montserrat" panose="00000500000000000000" pitchFamily="2" charset="0"/>
              </a:rPr>
              <a:t>ALEXIS NIKOLE NELSON</a:t>
            </a:r>
          </a:p>
          <a:p>
            <a:pPr algn="ctr"/>
            <a:r>
              <a:rPr lang="en-US" sz="1600" dirty="0">
                <a:solidFill>
                  <a:schemeClr val="tx1"/>
                </a:solidFill>
                <a:latin typeface="Montserrat" panose="02000505000000020004" pitchFamily="2" charset="0"/>
              </a:rPr>
              <a:t>Forager and Influencer</a:t>
            </a:r>
            <a:endParaRPr lang="en-US" dirty="0">
              <a:solidFill>
                <a:schemeClr val="tx1"/>
              </a:solidFill>
              <a:latin typeface="Montserrat" panose="02000505000000020004" pitchFamily="2" charset="0"/>
            </a:endParaRPr>
          </a:p>
        </p:txBody>
      </p:sp>
      <p:sp>
        <p:nvSpPr>
          <p:cNvPr id="13" name="Rectangle: Rounded Corners 12">
            <a:extLst>
              <a:ext uri="{FF2B5EF4-FFF2-40B4-BE49-F238E27FC236}">
                <a16:creationId xmlns:a16="http://schemas.microsoft.com/office/drawing/2014/main" id="{5818E3ED-FBB4-4F0A-9B4F-EB0091C7D36C}"/>
              </a:ext>
            </a:extLst>
          </p:cNvPr>
          <p:cNvSpPr/>
          <p:nvPr/>
        </p:nvSpPr>
        <p:spPr>
          <a:xfrm>
            <a:off x="1523214" y="4559301"/>
            <a:ext cx="2080415" cy="327194"/>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LID4096"/>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b="1" dirty="0">
                <a:solidFill>
                  <a:schemeClr val="tx1"/>
                </a:solidFill>
                <a:latin typeface="Montserrat" panose="00000500000000000000" pitchFamily="50" charset="0"/>
              </a:rPr>
              <a:t>Fee: 25,000+</a:t>
            </a:r>
          </a:p>
        </p:txBody>
      </p:sp>
      <p:sp>
        <p:nvSpPr>
          <p:cNvPr id="17" name="TextBox 18">
            <a:extLst>
              <a:ext uri="{FF2B5EF4-FFF2-40B4-BE49-F238E27FC236}">
                <a16:creationId xmlns:a16="http://schemas.microsoft.com/office/drawing/2014/main" id="{1C05B2D8-427C-4F4B-BFCA-85337D48C867}"/>
              </a:ext>
            </a:extLst>
          </p:cNvPr>
          <p:cNvSpPr txBox="1"/>
          <p:nvPr/>
        </p:nvSpPr>
        <p:spPr>
          <a:xfrm>
            <a:off x="760221" y="4944515"/>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business class, round-trip airfare, ground transportation, hotel accommodations and incidentals for up to two nights</a:t>
            </a: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70049" y="4479248"/>
            <a:ext cx="422611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8080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80171</TotalTime>
  <Words>206</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Duncan Hesketh</dc:creator>
  <cp:lastModifiedBy>Duncan Hesketh</cp:lastModifiedBy>
  <cp:revision>74</cp:revision>
  <dcterms:created xsi:type="dcterms:W3CDTF">2023-12-15T21:28:02Z</dcterms:created>
  <dcterms:modified xsi:type="dcterms:W3CDTF">2024-02-22T16:41:08Z</dcterms:modified>
</cp:coreProperties>
</file>