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2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2/27/2024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904955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2/27/2024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2/27/2024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pmfjaSH2ED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lex Smith">
            <a:extLst>
              <a:ext uri="{FF2B5EF4-FFF2-40B4-BE49-F238E27FC236}">
                <a16:creationId xmlns:a16="http://schemas.microsoft.com/office/drawing/2014/main" id="{715DAC56-641E-9ABF-F04C-F4960A6FAF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8304" y="450271"/>
            <a:ext cx="2855033" cy="2829028"/>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863077"/>
            <a:ext cx="7059584" cy="3600986"/>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0000500000000000000" pitchFamily="50" charset="0"/>
                <a:hlinkClick r:id="rId4">
                  <a:extLst>
                    <a:ext uri="{A12FA001-AC4F-418D-AE19-62706E023703}">
                      <ahyp:hlinkClr xmlns:ahyp="http://schemas.microsoft.com/office/drawing/2018/hyperlinkcolor" val="tx"/>
                    </a:ext>
                  </a:extLst>
                </a:hlinkClick>
              </a:rPr>
              <a:t>Watch Alex Smith: TED - An NFL Quarterback on Overcoming Setbacks </a:t>
            </a:r>
            <a:endParaRPr lang="en-US" sz="1200" b="1" dirty="0">
              <a:solidFill>
                <a:srgbClr val="28A6DF"/>
              </a:solidFill>
              <a:latin typeface="Montserrat" panose="00000500000000000000" pitchFamily="50" charset="0"/>
            </a:endParaRPr>
          </a:p>
          <a:p>
            <a:pPr algn="just">
              <a:buClr>
                <a:srgbClr val="28A6DF"/>
              </a:buClr>
              <a:buSzPct val="120000"/>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kumimoji="0" lang="en-US" sz="1200" b="0" i="0" u="none" strike="noStrike" kern="1200" cap="none" spc="-40" normalizeH="0" baseline="0" noProof="0" dirty="0">
                <a:ln>
                  <a:noFill/>
                </a:ln>
                <a:effectLst/>
                <a:uLnTx/>
                <a:uFillTx/>
                <a:latin typeface="Montserrat" panose="02000505000000020004" pitchFamily="2" charset="0"/>
                <a:cs typeface="Helvetica" panose="020B0604020202020204" pitchFamily="34" charset="0"/>
              </a:rPr>
              <a:t>NFL Analyst and former Quarterback of the Washington Football Team and the Kansas City Chiefs who he led to the playoffs in four out of five seasons</a:t>
            </a:r>
          </a:p>
          <a:p>
            <a:pPr algn="just">
              <a:buClr>
                <a:srgbClr val="28A6DF"/>
              </a:buClr>
              <a:buSzPct val="120000"/>
            </a:pPr>
            <a:endParaRPr kumimoji="0" lang="en-US" sz="1200" b="0" i="0" u="none" strike="noStrike" kern="1200" cap="none" spc="-40" normalizeH="0" baseline="0" noProof="0" dirty="0">
              <a:ln>
                <a:noFill/>
              </a:ln>
              <a:effectLst/>
              <a:uLnTx/>
              <a:uFillTx/>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kumimoji="0" lang="en-US" sz="1200" b="0" i="0" u="none" strike="noStrike" kern="1200" cap="none" spc="-40" normalizeH="0" baseline="0" noProof="0" dirty="0">
                <a:ln>
                  <a:noFill/>
                </a:ln>
                <a:effectLst/>
                <a:uLnTx/>
                <a:uFillTx/>
                <a:latin typeface="Montserrat" panose="02000505000000020004" pitchFamily="2" charset="0"/>
                <a:cs typeface="Helvetica" panose="020B0604020202020204" pitchFamily="34" charset="0"/>
              </a:rPr>
              <a:t>Three-time Pro Bowl nominee in 2014, 2017 and 2018</a:t>
            </a:r>
          </a:p>
          <a:p>
            <a:pPr algn="just">
              <a:buClr>
                <a:srgbClr val="28A6DF"/>
              </a:buClr>
              <a:buSzPct val="120000"/>
            </a:pPr>
            <a:endParaRPr lang="en-US" sz="1200" spc="-40" dirty="0">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H</a:t>
            </a:r>
            <a:r>
              <a:rPr lang="en-US" sz="1200" b="0" i="0" dirty="0">
                <a:effectLst/>
                <a:latin typeface="Montserrat" panose="02000505000000020004" pitchFamily="2" charset="0"/>
              </a:rPr>
              <a:t>olds the 49ers franchise records for the most game-winning drives in a single season and the most 4th quarter comeback wins in a single season</a:t>
            </a: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312 consecutive passes attempted without an interception throughout the 2015 season ranks second all-time in NFL history behind Tom Brady</a:t>
            </a:r>
          </a:p>
          <a:p>
            <a:pPr marL="174625" indent="-174625" algn="just">
              <a:buClr>
                <a:srgbClr val="28A6DF"/>
              </a:buClr>
              <a:buSzPct val="120000"/>
              <a:buFont typeface="Montserrat" panose="00000500000000000000" pitchFamily="50" charset="0"/>
              <a:buChar char="›"/>
            </a:pPr>
            <a:endParaRPr kumimoji="0" lang="en-US" sz="1200" u="none" strike="noStrike" kern="1200" cap="none" spc="-40" normalizeH="0" baseline="0" noProof="0" dirty="0">
              <a:ln>
                <a:noFill/>
              </a:ln>
              <a:uLnTx/>
              <a:uFillTx/>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kumimoji="0" lang="en-US" sz="1200" b="0" i="0" u="none" strike="noStrike" kern="1200" cap="none" spc="-40" normalizeH="0" baseline="0" noProof="0" dirty="0">
                <a:ln>
                  <a:noFill/>
                </a:ln>
                <a:effectLst/>
                <a:uLnTx/>
                <a:uFillTx/>
                <a:latin typeface="Montserrat" panose="02000505000000020004" pitchFamily="2" charset="0"/>
                <a:cs typeface="Helvetica" panose="020B0604020202020204" pitchFamily="34" charset="0"/>
              </a:rPr>
              <a:t>Suffered a severe injury that almost led to the loss of his right leg in 2018 yet returned to the game in 2020 as starting quarterback for the Washington Football Team, leading the team to win the NFC East Division that season</a:t>
            </a:r>
          </a:p>
          <a:p>
            <a:pPr marL="174625" indent="-174625" algn="just">
              <a:buClr>
                <a:srgbClr val="28A6DF"/>
              </a:buClr>
              <a:buSzPct val="120000"/>
              <a:buFont typeface="Montserrat" panose="00000500000000000000" pitchFamily="50" charset="0"/>
              <a:buChar char="›"/>
            </a:pPr>
            <a:endParaRPr lang="en-US" sz="1200" spc="-40" dirty="0">
              <a:latin typeface="Montserrat" panose="02000505000000020004" pitchFamily="2" charset="0"/>
              <a:cs typeface="Helvetica" panose="020B0604020202020204" pitchFamily="34" charset="0"/>
            </a:endParaRPr>
          </a:p>
          <a:p>
            <a:pPr marL="174625" indent="-174625" algn="just">
              <a:buClr>
                <a:srgbClr val="28A6DF"/>
              </a:buClr>
              <a:buSzPct val="120000"/>
              <a:buFont typeface="Montserrat" panose="00000500000000000000" pitchFamily="50" charset="0"/>
              <a:buChar char="›"/>
            </a:pPr>
            <a:r>
              <a:rPr lang="en-US" sz="1200" spc="-40" dirty="0">
                <a:latin typeface="Montserrat" panose="02000505000000020004" pitchFamily="2" charset="0"/>
                <a:cs typeface="Helvetica" panose="020B0604020202020204" pitchFamily="34" charset="0"/>
              </a:rPr>
              <a:t>Founder of the Alex Smith Foundation, dedicated to sending foster kids to college and donates 91% of its proceeds to the cause having donated almost $1,000,000 to date</a:t>
            </a: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69895" y="3190934"/>
            <a:ext cx="4479040" cy="2009386"/>
            <a:chOff x="370049" y="3215479"/>
            <a:chExt cx="4479040" cy="2009386"/>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ALEX SMITH</a:t>
              </a:r>
            </a:p>
            <a:p>
              <a:pPr algn="ctr"/>
              <a:r>
                <a:rPr lang="en-US" sz="1600" b="1" dirty="0">
                  <a:solidFill>
                    <a:schemeClr val="tx1"/>
                  </a:solidFill>
                  <a:latin typeface="Montserrat" panose="02000505000000020004" pitchFamily="2" charset="0"/>
                </a:rPr>
                <a:t>Former Quarterback, NFL Analyst</a:t>
              </a:r>
              <a:endParaRPr lang="en-US" b="1"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623368" y="4266505"/>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$66,000</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60375" y="4717034"/>
              <a:ext cx="3606401" cy="5078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ground transportation, hotel accommodations and incidentals for up to two nights</a:t>
              </a:r>
            </a:p>
            <a:p>
              <a:pPr algn="ctr"/>
              <a:r>
                <a:rPr lang="en-US" sz="900" i="1" dirty="0">
                  <a:latin typeface="Montserrat" panose="00000500000000000000" pitchFamily="50" charset="0"/>
                </a:rPr>
                <a:t>**Travels from San Francisco, CA</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133019"/>
            <a:ext cx="422611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2258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82090</TotalTime>
  <Words>205</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87</cp:revision>
  <dcterms:created xsi:type="dcterms:W3CDTF">2023-12-15T21:28:02Z</dcterms:created>
  <dcterms:modified xsi:type="dcterms:W3CDTF">2024-02-28T00:07:11Z</dcterms:modified>
</cp:coreProperties>
</file>