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725"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F945FC-5EAF-4C3C-AFFE-1DCA1724910E}"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62450-D7BF-4260-AA06-D4A5E0649978}" type="slidenum">
              <a:rPr lang="en-US" smtClean="0"/>
              <a:t>‹#›</a:t>
            </a:fld>
            <a:endParaRPr lang="en-US"/>
          </a:p>
        </p:txBody>
      </p:sp>
    </p:spTree>
    <p:extLst>
      <p:ext uri="{BB962C8B-B14F-4D97-AF65-F5344CB8AC3E}">
        <p14:creationId xmlns:p14="http://schemas.microsoft.com/office/powerpoint/2010/main" val="2304838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38951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707EC-B6D4-C30A-6276-77ADF88DA6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69F6F1-8614-EBEF-FC72-B9A91248E6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711C5C-44A7-A716-545F-E65EE318BBD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7F5770C3-DFDC-D2E3-2707-DF3B72D667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7A80B-1051-8BC8-E076-EFBC9D74495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634958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12D9A-A6AD-483F-0437-37AD6CD47E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4208E5-8EEA-597C-1DC1-519B9EC552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1800C7-4F18-2371-1E61-A90310DE749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BD42E7C9-10AC-7018-C9A5-5D03A1678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B5930-CE82-424A-5114-3AC3DB05DECE}"/>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615398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E16529-EA3A-6331-CF82-B80736E76F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481A5-A5CF-EACF-33DB-B0CA804609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07101F-019D-9119-FB0E-44F016B3365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24A9816-A14D-5D44-153A-FA037BAB96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B4C049-2961-776B-315D-340238E93A1A}"/>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51056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A9C0E-89FA-4B13-5C0C-6BB7349C1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C70B8-8943-C379-CA0D-0A0D05AD78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E0CFD-44E7-9DC9-D84C-863EDF5A5E72}"/>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97CCC90D-42BD-AC14-A560-59F17B58B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E8C25E-8768-B516-759C-37158C347F45}"/>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98795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3113C-57FF-39FF-C3CC-1A01C75E7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C6BD4E-EA34-DF3A-D69F-915FA14626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2B2C045-ADED-EB13-D450-53DCDC8AD62D}"/>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A6FA407F-2BA0-4BFC-50B9-CC7348088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799974-CDE3-6389-2B3E-492282BC66E1}"/>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30830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43540-B242-38F3-AC90-ED373DC2F7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66CBA5-F9FB-C81E-43C9-94755E0C9D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B18066-8A1A-FE06-0A0F-F8A15C7D48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C91B1-53BA-83DC-6642-947BC81347FE}"/>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8DD31BB1-5E69-7EE3-B303-443194B629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0898B-C051-FE89-2F11-60A9A18ADF44}"/>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268381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633F-C512-058D-F649-61C257570E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BC70F7-7004-C58B-9132-0C411C5E79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4428E-60CD-C88C-79B9-2D050C1FC0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23F92E-31E9-91EA-F3F9-8E170BF8F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7CBF06-74B3-9B30-1F4F-3818AB8D8E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4AF4D3-C08C-932A-5AA5-CB24C47133DC}"/>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8" name="Footer Placeholder 7">
            <a:extLst>
              <a:ext uri="{FF2B5EF4-FFF2-40B4-BE49-F238E27FC236}">
                <a16:creationId xmlns:a16="http://schemas.microsoft.com/office/drawing/2014/main" id="{7824E06D-36D9-44C6-BB78-7D19FD58E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ACF4E9-6DB7-E917-53E1-BCCF52F1C369}"/>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51937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E1A48-C44E-CF66-FE8E-B437981AAD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4502F2-7E76-45B7-E342-3782C368A1D6}"/>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4" name="Footer Placeholder 3">
            <a:extLst>
              <a:ext uri="{FF2B5EF4-FFF2-40B4-BE49-F238E27FC236}">
                <a16:creationId xmlns:a16="http://schemas.microsoft.com/office/drawing/2014/main" id="{A0628FB6-E0C4-43F6-85EA-0711ABB50E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DFB3FF-5604-F6EC-DD10-DB2AFE54692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98876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23EAC6-00D2-898D-48B4-1B9D3CC366D3}"/>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3" name="Footer Placeholder 2">
            <a:extLst>
              <a:ext uri="{FF2B5EF4-FFF2-40B4-BE49-F238E27FC236}">
                <a16:creationId xmlns:a16="http://schemas.microsoft.com/office/drawing/2014/main" id="{9FDEB05E-59BC-0D20-9CAE-D7DB9880C1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A26A90-FC22-5092-04A0-ED93AFE4A123}"/>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360859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5D75E-FC1B-2EBA-2F37-5AEEDB031C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732849-94F1-9012-2A19-8121B90D24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4A30E-B286-EC9B-D048-763A3D24C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75E979-1B1D-B488-C192-0ABA4AB1717F}"/>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F3A994E9-DCEB-0355-6E60-C012CB202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C2D43B-8D96-6537-5931-4C70791D528F}"/>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523660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9CBA-7880-0350-26BD-9C8C9DC67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A5E475D-4010-FFAE-EA7A-0F78CAE811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85000DB-1711-98E1-CBF9-FC640A68C2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C562A9-FAFF-CD79-A57F-ECEB4A1EF410}"/>
              </a:ext>
            </a:extLst>
          </p:cNvPr>
          <p:cNvSpPr>
            <a:spLocks noGrp="1"/>
          </p:cNvSpPr>
          <p:nvPr>
            <p:ph type="dt" sz="half" idx="10"/>
          </p:nvPr>
        </p:nvSpPr>
        <p:spPr/>
        <p:txBody>
          <a:bodyPr/>
          <a:lstStyle/>
          <a:p>
            <a:fld id="{D258C32D-DC59-49BC-BCC4-4B04559FBC9B}" type="datetimeFigureOut">
              <a:rPr lang="en-US" smtClean="0"/>
              <a:t>2/13/2024</a:t>
            </a:fld>
            <a:endParaRPr lang="en-US"/>
          </a:p>
        </p:txBody>
      </p:sp>
      <p:sp>
        <p:nvSpPr>
          <p:cNvPr id="6" name="Footer Placeholder 5">
            <a:extLst>
              <a:ext uri="{FF2B5EF4-FFF2-40B4-BE49-F238E27FC236}">
                <a16:creationId xmlns:a16="http://schemas.microsoft.com/office/drawing/2014/main" id="{B50995F7-5FF3-3D51-4E6B-50B54A9807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98BFEC-9609-30B9-CF9F-9292C358B8F6}"/>
              </a:ext>
            </a:extLst>
          </p:cNvPr>
          <p:cNvSpPr>
            <a:spLocks noGrp="1"/>
          </p:cNvSpPr>
          <p:nvPr>
            <p:ph type="sldNum" sz="quarter" idx="12"/>
          </p:nvPr>
        </p:nvSpPr>
        <p:spPr/>
        <p:txBody>
          <a:bodyPr/>
          <a:lstStyle/>
          <a:p>
            <a:fld id="{BD508842-1692-498C-A028-A022AF867CFE}" type="slidenum">
              <a:rPr lang="en-US" smtClean="0"/>
              <a:t>‹#›</a:t>
            </a:fld>
            <a:endParaRPr lang="en-US"/>
          </a:p>
        </p:txBody>
      </p:sp>
    </p:spTree>
    <p:extLst>
      <p:ext uri="{BB962C8B-B14F-4D97-AF65-F5344CB8AC3E}">
        <p14:creationId xmlns:p14="http://schemas.microsoft.com/office/powerpoint/2010/main" val="110500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A59104-D1CE-A17D-0867-655A89AB11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5CE64E-24C3-685B-6295-D00265F892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C3A82D-0549-0F17-5730-DDFE3A51F5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58C32D-DC59-49BC-BCC4-4B04559FBC9B}" type="datetimeFigureOut">
              <a:rPr lang="en-US" smtClean="0"/>
              <a:t>2/13/2024</a:t>
            </a:fld>
            <a:endParaRPr lang="en-US"/>
          </a:p>
        </p:txBody>
      </p:sp>
      <p:sp>
        <p:nvSpPr>
          <p:cNvPr id="5" name="Footer Placeholder 4">
            <a:extLst>
              <a:ext uri="{FF2B5EF4-FFF2-40B4-BE49-F238E27FC236}">
                <a16:creationId xmlns:a16="http://schemas.microsoft.com/office/drawing/2014/main" id="{EDC88333-71C5-5B43-6D53-EAAE3349B5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B6A047-6888-E179-A902-A52559F4AB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08842-1692-498C-A028-A022AF867CFE}" type="slidenum">
              <a:rPr lang="en-US" smtClean="0"/>
              <a:t>‹#›</a:t>
            </a:fld>
            <a:endParaRPr lang="en-US"/>
          </a:p>
        </p:txBody>
      </p:sp>
    </p:spTree>
    <p:extLst>
      <p:ext uri="{BB962C8B-B14F-4D97-AF65-F5344CB8AC3E}">
        <p14:creationId xmlns:p14="http://schemas.microsoft.com/office/powerpoint/2010/main" val="1537990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g"/><Relationship Id="rId5" Type="http://schemas.openxmlformats.org/officeDocument/2006/relationships/hyperlink" Target="https://www.youtube.com/watch?v=Ei6cPcQWph0" TargetMode="External"/><Relationship Id="rId4" Type="http://schemas.openxmlformats.org/officeDocument/2006/relationships/hyperlink" Target="https://www.youtube.com/watch?v=XxpyKSfaVT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lex MorganHeadshot">
            <a:extLst>
              <a:ext uri="{FF2B5EF4-FFF2-40B4-BE49-F238E27FC236}">
                <a16:creationId xmlns:a16="http://schemas.microsoft.com/office/drawing/2014/main" id="{00C0F8F0-6BF4-14F2-FC4D-D7DD547E71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250" y="748607"/>
            <a:ext cx="2829260" cy="2845844"/>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15" name="TextBox 14">
            <a:extLst>
              <a:ext uri="{FF2B5EF4-FFF2-40B4-BE49-F238E27FC236}">
                <a16:creationId xmlns:a16="http://schemas.microsoft.com/office/drawing/2014/main" id="{60BA598E-9998-4697-8480-B444D32C63CE}"/>
              </a:ext>
            </a:extLst>
          </p:cNvPr>
          <p:cNvSpPr txBox="1"/>
          <p:nvPr/>
        </p:nvSpPr>
        <p:spPr>
          <a:xfrm>
            <a:off x="4794364" y="751109"/>
            <a:ext cx="7059584" cy="4185761"/>
          </a:xfrm>
          <a:prstGeom prst="rect">
            <a:avLst/>
          </a:prstGeom>
          <a:noFill/>
        </p:spPr>
        <p:txBody>
          <a:bodyPr wrap="square">
            <a:spAutoFit/>
          </a:bodyPr>
          <a:lstStyle/>
          <a:p>
            <a:pPr algn="just">
              <a:buClr>
                <a:srgbClr val="28A6DF"/>
              </a:buClr>
              <a:buSzPct val="120000"/>
            </a:pPr>
            <a:r>
              <a:rPr lang="en-US" sz="11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Alex Morgan: Discusses World Cup Era on Just Women's Sports</a:t>
            </a:r>
            <a:endParaRPr lang="en-US" sz="1100" b="1" dirty="0">
              <a:solidFill>
                <a:srgbClr val="00B0F0"/>
              </a:solidFill>
              <a:latin typeface="Montserrat" panose="02000505000000020004" pitchFamily="2" charset="0"/>
            </a:endParaRPr>
          </a:p>
          <a:p>
            <a:pPr algn="just">
              <a:buClr>
                <a:srgbClr val="28A6DF"/>
              </a:buClr>
              <a:buSzPct val="120000"/>
            </a:pPr>
            <a:endParaRPr lang="en-US" sz="1100" b="1" dirty="0">
              <a:solidFill>
                <a:srgbClr val="00B0F0"/>
              </a:solidFill>
              <a:latin typeface="Montserrat" panose="02000505000000020004" pitchFamily="2" charset="0"/>
            </a:endParaRPr>
          </a:p>
          <a:p>
            <a:pPr algn="just">
              <a:buClr>
                <a:srgbClr val="28A6DF"/>
              </a:buClr>
              <a:buSzPct val="120000"/>
            </a:pPr>
            <a:r>
              <a:rPr lang="en-US" sz="1100" b="1" dirty="0">
                <a:solidFill>
                  <a:srgbClr val="00B0F0"/>
                </a:solidFill>
                <a:latin typeface="Montserrat" panose="02000505000000020004" pitchFamily="2" charset="0"/>
                <a:hlinkClick r:id="rId5">
                  <a:extLst>
                    <a:ext uri="{A12FA001-AC4F-418D-AE19-62706E023703}">
                      <ahyp:hlinkClr xmlns:ahyp="http://schemas.microsoft.com/office/drawing/2018/hyperlinkcolor" val="tx"/>
                    </a:ext>
                  </a:extLst>
                </a:hlinkClick>
              </a:rPr>
              <a:t>Watch Alex Morgan: Talks Equal Pay with Megan Rapinoe</a:t>
            </a:r>
            <a:endParaRPr lang="en-US" sz="1100" b="1" dirty="0">
              <a:solidFill>
                <a:srgbClr val="00B0F0"/>
              </a:solidFill>
              <a:latin typeface="Montserrat" panose="02000505000000020004" pitchFamily="2" charset="0"/>
            </a:endParaRPr>
          </a:p>
          <a:p>
            <a:pPr algn="just">
              <a:buClr>
                <a:srgbClr val="28A6DF"/>
              </a:buClr>
              <a:buSzPct val="120000"/>
            </a:pPr>
            <a:endParaRPr kumimoji="0" lang="en-US" sz="1100" b="0" i="0" u="none" strike="noStrike" kern="1200" cap="none" spc="0" normalizeH="0" baseline="0" noProof="0" dirty="0">
              <a:ln>
                <a:noFill/>
              </a:ln>
              <a:solidFill>
                <a:prstClr val="black"/>
              </a:solidFill>
              <a:effectLst/>
              <a:highlight>
                <a:srgbClr val="FFFF00"/>
              </a:highligh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i="0" dirty="0">
                <a:effectLst/>
                <a:latin typeface="Montserrat" panose="02000505000000020004" pitchFamily="2" charset="0"/>
              </a:rPr>
              <a:t>Two time World Cup Champion, co-captain of the US Women’s National Team and Olympic gold medalist, she is considered one of the greatest soccer players of all time</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Additional accolades include </a:t>
            </a:r>
            <a:r>
              <a:rPr lang="en-US" sz="1100" i="0" dirty="0">
                <a:effectLst/>
                <a:latin typeface="Montserrat" panose="02000505000000020004" pitchFamily="2" charset="0"/>
              </a:rPr>
              <a:t>collegiate All-American, U.S. Soccer Female Athlete of the Year, 2012 </a:t>
            </a:r>
            <a:r>
              <a:rPr lang="en-US" sz="1100" dirty="0">
                <a:latin typeface="Montserrat" panose="02000505000000020004" pitchFamily="2" charset="0"/>
              </a:rPr>
              <a:t>winner of the </a:t>
            </a:r>
            <a:r>
              <a:rPr lang="en-US" sz="1100" i="0" dirty="0">
                <a:effectLst/>
                <a:latin typeface="Montserrat" panose="02000505000000020004" pitchFamily="2" charset="0"/>
              </a:rPr>
              <a:t>Best Breakthrough Athlete Award at the ESPY’s and was a finalist for the FIFA World Player of the Year making her the gold standard when it comes to women’s soccer</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Best-selling author of the book series, </a:t>
            </a:r>
            <a:r>
              <a:rPr lang="en-US" sz="1100" i="1" dirty="0">
                <a:latin typeface="Montserrat" panose="02000505000000020004" pitchFamily="2" charset="0"/>
              </a:rPr>
              <a:t>The Kicks</a:t>
            </a:r>
            <a:r>
              <a:rPr lang="en-US" sz="1100" dirty="0">
                <a:latin typeface="Montserrat" panose="02000505000000020004" pitchFamily="2" charset="0"/>
              </a:rPr>
              <a:t>, for middle-grade readers, the first book in the series reaching $7 on the New York Times Bestsellers life for middle-school children</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Co-Founder of TOGTHXR, a media and commerce company focused on rick storytelling routed in lifestyle and youth culture</a:t>
            </a:r>
          </a:p>
          <a:p>
            <a:pPr algn="just">
              <a:buClr>
                <a:srgbClr val="28A6DF"/>
              </a:buClr>
              <a:buSzPct val="120000"/>
            </a:pPr>
            <a:endParaRPr kumimoji="0" lang="en-US" sz="1100" b="0" i="0" u="none" strike="noStrike" kern="1200" cap="none" spc="0" normalizeH="0" baseline="0" noProof="0" dirty="0">
              <a:ln>
                <a:noFill/>
              </a:ln>
              <a:effectLst/>
              <a:uLnTx/>
              <a:uFillTx/>
              <a:latin typeface="Montserrat" panose="02000505000000020004" pitchFamily="2" charset="0"/>
            </a:endParaRPr>
          </a:p>
          <a:p>
            <a:pPr algn="just">
              <a:buClr>
                <a:srgbClr val="28A6DF"/>
              </a:buClr>
              <a:buSzPct val="120000"/>
            </a:pPr>
            <a:r>
              <a:rPr lang="en-US" sz="1100" b="1" dirty="0">
                <a:latin typeface="Montserrat" panose="02000505000000020004" pitchFamily="2" charset="0"/>
              </a:rPr>
              <a:t>Key Takeaways:</a:t>
            </a: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100" dirty="0">
                <a:latin typeface="Montserrat" panose="02000505000000020004" pitchFamily="2" charset="0"/>
              </a:rPr>
              <a:t>As an athlete, businesswoman, author, model and mom, she captivates audiences with her determination and inspires with her stories of fighting for equality, motivations behind starting her media company and how to successfully wear multiple hats</a:t>
            </a:r>
          </a:p>
          <a:p>
            <a:pPr marL="174625" indent="-174625" algn="just">
              <a:buClr>
                <a:srgbClr val="28A6DF"/>
              </a:buClr>
              <a:buSzPct val="120000"/>
              <a:buFont typeface="Montserrat" panose="00000500000000000000" pitchFamily="50" charset="0"/>
              <a:buChar char="›"/>
            </a:pPr>
            <a:endParaRPr lang="en-US" sz="11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kumimoji="0" lang="en-US" sz="1200" b="0" i="0" u="none" strike="noStrike" kern="1200" cap="none" spc="0" normalizeH="0" baseline="0" noProof="0" dirty="0">
              <a:ln>
                <a:noFill/>
              </a:ln>
              <a:effectLst/>
              <a:highlight>
                <a:srgbClr val="FFFF00"/>
              </a:highlight>
              <a:uLnTx/>
              <a:uFillTx/>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b="1" dirty="0">
              <a:latin typeface="Montserrat" panose="00000500000000000000" pitchFamily="50" charset="0"/>
            </a:endParaRPr>
          </a:p>
        </p:txBody>
      </p:sp>
      <p:sp>
        <p:nvSpPr>
          <p:cNvPr id="12" name="Title 1">
            <a:extLst>
              <a:ext uri="{FF2B5EF4-FFF2-40B4-BE49-F238E27FC236}">
                <a16:creationId xmlns:a16="http://schemas.microsoft.com/office/drawing/2014/main" id="{81E9C843-D5FA-457E-B926-84EBA9EEFF56}"/>
              </a:ext>
            </a:extLst>
          </p:cNvPr>
          <p:cNvSpPr txBox="1">
            <a:spLocks/>
          </p:cNvSpPr>
          <p:nvPr/>
        </p:nvSpPr>
        <p:spPr>
          <a:xfrm>
            <a:off x="315324" y="3538438"/>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ALEX MORGAN</a:t>
            </a:r>
          </a:p>
          <a:p>
            <a:pPr algn="ctr"/>
            <a:r>
              <a:rPr lang="en-US" dirty="0">
                <a:solidFill>
                  <a:schemeClr val="tx1"/>
                </a:solidFill>
                <a:latin typeface="Montserrat" panose="02000505000000020004" pitchFamily="2" charset="0"/>
              </a:rPr>
              <a:t>World Champion Soccer Star</a:t>
            </a: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506243"/>
            <a:ext cx="422611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Rounded Corners 2">
            <a:extLst>
              <a:ext uri="{FF2B5EF4-FFF2-40B4-BE49-F238E27FC236}">
                <a16:creationId xmlns:a16="http://schemas.microsoft.com/office/drawing/2014/main" id="{A7661C08-B257-033B-DC5B-F3023EA63D53}"/>
              </a:ext>
            </a:extLst>
          </p:cNvPr>
          <p:cNvSpPr/>
          <p:nvPr/>
        </p:nvSpPr>
        <p:spPr>
          <a:xfrm>
            <a:off x="1536529" y="4573667"/>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Montserrat" panose="00000500000000000000" pitchFamily="50" charset="0"/>
              </a:rPr>
              <a:t>Fee Pending</a:t>
            </a:r>
          </a:p>
        </p:txBody>
      </p:sp>
      <p:sp>
        <p:nvSpPr>
          <p:cNvPr id="5" name="TextBox 4">
            <a:extLst>
              <a:ext uri="{FF2B5EF4-FFF2-40B4-BE49-F238E27FC236}">
                <a16:creationId xmlns:a16="http://schemas.microsoft.com/office/drawing/2014/main" id="{4CB6A1F0-F4EE-04BE-DA2D-F4C0075AB6DB}"/>
              </a:ext>
            </a:extLst>
          </p:cNvPr>
          <p:cNvSpPr txBox="1"/>
          <p:nvPr/>
        </p:nvSpPr>
        <p:spPr>
          <a:xfrm>
            <a:off x="773536" y="5024196"/>
            <a:ext cx="3606401" cy="507831"/>
          </a:xfrm>
          <a:prstGeom prst="rect">
            <a:avLst/>
          </a:prstGeom>
          <a:noFill/>
        </p:spPr>
        <p:txBody>
          <a:bodyPr wrap="square" rtlCol="0">
            <a:spAutoFit/>
          </a:body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roundtrip airfare, ground transportation, hotel accommodations and incidentals for up to two nights</a:t>
            </a:r>
          </a:p>
        </p:txBody>
      </p:sp>
      <p:pic>
        <p:nvPicPr>
          <p:cNvPr id="6" name="Picture 5" descr="A person smiling with arms crossed&#10;&#10;Description automatically generated">
            <a:extLst>
              <a:ext uri="{FF2B5EF4-FFF2-40B4-BE49-F238E27FC236}">
                <a16:creationId xmlns:a16="http://schemas.microsoft.com/office/drawing/2014/main" id="{D6426BA2-AA8A-C861-AEF4-3DDCCF097B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04505" y="5580918"/>
            <a:ext cx="793816" cy="1189448"/>
          </a:xfrm>
          <a:prstGeom prst="rect">
            <a:avLst/>
          </a:prstGeom>
        </p:spPr>
      </p:pic>
      <p:pic>
        <p:nvPicPr>
          <p:cNvPr id="8" name="Picture 7" descr="A group of girls playing football&#10;&#10;Description automatically generated">
            <a:extLst>
              <a:ext uri="{FF2B5EF4-FFF2-40B4-BE49-F238E27FC236}">
                <a16:creationId xmlns:a16="http://schemas.microsoft.com/office/drawing/2014/main" id="{105BE077-60A7-494C-DF27-4A32310FB0E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50880" y="5580916"/>
            <a:ext cx="804027" cy="1189449"/>
          </a:xfrm>
          <a:prstGeom prst="rect">
            <a:avLst/>
          </a:prstGeom>
        </p:spPr>
      </p:pic>
    </p:spTree>
    <p:extLst>
      <p:ext uri="{BB962C8B-B14F-4D97-AF65-F5344CB8AC3E}">
        <p14:creationId xmlns:p14="http://schemas.microsoft.com/office/powerpoint/2010/main" val="9401883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77641</TotalTime>
  <Words>229</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Duncan Hesketh</dc:creator>
  <cp:lastModifiedBy>Duncan Hesketh</cp:lastModifiedBy>
  <cp:revision>68</cp:revision>
  <dcterms:created xsi:type="dcterms:W3CDTF">2023-12-15T21:28:02Z</dcterms:created>
  <dcterms:modified xsi:type="dcterms:W3CDTF">2024-02-20T22:31:08Z</dcterms:modified>
</cp:coreProperties>
</file>