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473"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F945FC-5EAF-4C3C-AFFE-1DCA1724910E}" type="datetimeFigureOut">
              <a:rPr lang="en-US" smtClean="0"/>
              <a:t>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F62450-D7BF-4260-AA06-D4A5E0649978}" type="slidenum">
              <a:rPr lang="en-US" smtClean="0"/>
              <a:t>‹#›</a:t>
            </a:fld>
            <a:endParaRPr lang="en-US"/>
          </a:p>
        </p:txBody>
      </p:sp>
    </p:spTree>
    <p:extLst>
      <p:ext uri="{BB962C8B-B14F-4D97-AF65-F5344CB8AC3E}">
        <p14:creationId xmlns:p14="http://schemas.microsoft.com/office/powerpoint/2010/main" val="2304838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361373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07EC-B6D4-C30A-6276-77ADF88DA6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69F6F1-8614-EBEF-FC72-B9A91248E6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711C5C-44A7-A716-545F-E65EE318BBD2}"/>
              </a:ext>
            </a:extLst>
          </p:cNvPr>
          <p:cNvSpPr>
            <a:spLocks noGrp="1"/>
          </p:cNvSpPr>
          <p:nvPr>
            <p:ph type="dt" sz="half" idx="10"/>
          </p:nvPr>
        </p:nvSpPr>
        <p:spPr/>
        <p:txBody>
          <a:bodyPr/>
          <a:lstStyle/>
          <a:p>
            <a:fld id="{D258C32D-DC59-49BC-BCC4-4B04559FBC9B}" type="datetimeFigureOut">
              <a:rPr lang="en-US" smtClean="0"/>
              <a:t>1/5/2024</a:t>
            </a:fld>
            <a:endParaRPr lang="en-US"/>
          </a:p>
        </p:txBody>
      </p:sp>
      <p:sp>
        <p:nvSpPr>
          <p:cNvPr id="5" name="Footer Placeholder 4">
            <a:extLst>
              <a:ext uri="{FF2B5EF4-FFF2-40B4-BE49-F238E27FC236}">
                <a16:creationId xmlns:a16="http://schemas.microsoft.com/office/drawing/2014/main" id="{7F5770C3-DFDC-D2E3-2707-DF3B72D66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7A80B-1051-8BC8-E076-EFBC9D74495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634958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12D9A-A6AD-483F-0437-37AD6CD47E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4208E5-8EEA-597C-1DC1-519B9EC552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1800C7-4F18-2371-1E61-A90310DE7492}"/>
              </a:ext>
            </a:extLst>
          </p:cNvPr>
          <p:cNvSpPr>
            <a:spLocks noGrp="1"/>
          </p:cNvSpPr>
          <p:nvPr>
            <p:ph type="dt" sz="half" idx="10"/>
          </p:nvPr>
        </p:nvSpPr>
        <p:spPr/>
        <p:txBody>
          <a:bodyPr/>
          <a:lstStyle/>
          <a:p>
            <a:fld id="{D258C32D-DC59-49BC-BCC4-4B04559FBC9B}" type="datetimeFigureOut">
              <a:rPr lang="en-US" smtClean="0"/>
              <a:t>1/5/2024</a:t>
            </a:fld>
            <a:endParaRPr lang="en-US"/>
          </a:p>
        </p:txBody>
      </p:sp>
      <p:sp>
        <p:nvSpPr>
          <p:cNvPr id="5" name="Footer Placeholder 4">
            <a:extLst>
              <a:ext uri="{FF2B5EF4-FFF2-40B4-BE49-F238E27FC236}">
                <a16:creationId xmlns:a16="http://schemas.microsoft.com/office/drawing/2014/main" id="{BD42E7C9-10AC-7018-C9A5-5D03A1678F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5B5930-CE82-424A-5114-3AC3DB05DECE}"/>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615398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E16529-EA3A-6331-CF82-B80736E76F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0481A5-A5CF-EACF-33DB-B0CA804609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07101F-019D-9119-FB0E-44F016B33650}"/>
              </a:ext>
            </a:extLst>
          </p:cNvPr>
          <p:cNvSpPr>
            <a:spLocks noGrp="1"/>
          </p:cNvSpPr>
          <p:nvPr>
            <p:ph type="dt" sz="half" idx="10"/>
          </p:nvPr>
        </p:nvSpPr>
        <p:spPr/>
        <p:txBody>
          <a:bodyPr/>
          <a:lstStyle/>
          <a:p>
            <a:fld id="{D258C32D-DC59-49BC-BCC4-4B04559FBC9B}" type="datetimeFigureOut">
              <a:rPr lang="en-US" smtClean="0"/>
              <a:t>1/5/2024</a:t>
            </a:fld>
            <a:endParaRPr lang="en-US"/>
          </a:p>
        </p:txBody>
      </p:sp>
      <p:sp>
        <p:nvSpPr>
          <p:cNvPr id="5" name="Footer Placeholder 4">
            <a:extLst>
              <a:ext uri="{FF2B5EF4-FFF2-40B4-BE49-F238E27FC236}">
                <a16:creationId xmlns:a16="http://schemas.microsoft.com/office/drawing/2014/main" id="{A24A9816-A14D-5D44-153A-FA037BAB9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B4C049-2961-776B-315D-340238E93A1A}"/>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510563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A9C0E-89FA-4B13-5C0C-6BB7349C1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3C70B8-8943-C379-CA0D-0A0D05AD78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AE0CFD-44E7-9DC9-D84C-863EDF5A5E72}"/>
              </a:ext>
            </a:extLst>
          </p:cNvPr>
          <p:cNvSpPr>
            <a:spLocks noGrp="1"/>
          </p:cNvSpPr>
          <p:nvPr>
            <p:ph type="dt" sz="half" idx="10"/>
          </p:nvPr>
        </p:nvSpPr>
        <p:spPr/>
        <p:txBody>
          <a:bodyPr/>
          <a:lstStyle/>
          <a:p>
            <a:fld id="{D258C32D-DC59-49BC-BCC4-4B04559FBC9B}" type="datetimeFigureOut">
              <a:rPr lang="en-US" smtClean="0"/>
              <a:t>1/5/2024</a:t>
            </a:fld>
            <a:endParaRPr lang="en-US"/>
          </a:p>
        </p:txBody>
      </p:sp>
      <p:sp>
        <p:nvSpPr>
          <p:cNvPr id="5" name="Footer Placeholder 4">
            <a:extLst>
              <a:ext uri="{FF2B5EF4-FFF2-40B4-BE49-F238E27FC236}">
                <a16:creationId xmlns:a16="http://schemas.microsoft.com/office/drawing/2014/main" id="{97CCC90D-42BD-AC14-A560-59F17B58B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E8C25E-8768-B516-759C-37158C347F45}"/>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987958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3113C-57FF-39FF-C3CC-1A01C75E7D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C6BD4E-EA34-DF3A-D69F-915FA14626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B2C045-ADED-EB13-D450-53DCDC8AD62D}"/>
              </a:ext>
            </a:extLst>
          </p:cNvPr>
          <p:cNvSpPr>
            <a:spLocks noGrp="1"/>
          </p:cNvSpPr>
          <p:nvPr>
            <p:ph type="dt" sz="half" idx="10"/>
          </p:nvPr>
        </p:nvSpPr>
        <p:spPr/>
        <p:txBody>
          <a:bodyPr/>
          <a:lstStyle/>
          <a:p>
            <a:fld id="{D258C32D-DC59-49BC-BCC4-4B04559FBC9B}" type="datetimeFigureOut">
              <a:rPr lang="en-US" smtClean="0"/>
              <a:t>1/5/2024</a:t>
            </a:fld>
            <a:endParaRPr lang="en-US"/>
          </a:p>
        </p:txBody>
      </p:sp>
      <p:sp>
        <p:nvSpPr>
          <p:cNvPr id="5" name="Footer Placeholder 4">
            <a:extLst>
              <a:ext uri="{FF2B5EF4-FFF2-40B4-BE49-F238E27FC236}">
                <a16:creationId xmlns:a16="http://schemas.microsoft.com/office/drawing/2014/main" id="{A6FA407F-2BA0-4BFC-50B9-CC73480889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799974-CDE3-6389-2B3E-492282BC66E1}"/>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30830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3540-B242-38F3-AC90-ED373DC2F7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66CBA5-F9FB-C81E-43C9-94755E0C9D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B18066-8A1A-FE06-0A0F-F8A15C7D48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AC91B1-53BA-83DC-6642-947BC81347FE}"/>
              </a:ext>
            </a:extLst>
          </p:cNvPr>
          <p:cNvSpPr>
            <a:spLocks noGrp="1"/>
          </p:cNvSpPr>
          <p:nvPr>
            <p:ph type="dt" sz="half" idx="10"/>
          </p:nvPr>
        </p:nvSpPr>
        <p:spPr/>
        <p:txBody>
          <a:bodyPr/>
          <a:lstStyle/>
          <a:p>
            <a:fld id="{D258C32D-DC59-49BC-BCC4-4B04559FBC9B}" type="datetimeFigureOut">
              <a:rPr lang="en-US" smtClean="0"/>
              <a:t>1/5/2024</a:t>
            </a:fld>
            <a:endParaRPr lang="en-US"/>
          </a:p>
        </p:txBody>
      </p:sp>
      <p:sp>
        <p:nvSpPr>
          <p:cNvPr id="6" name="Footer Placeholder 5">
            <a:extLst>
              <a:ext uri="{FF2B5EF4-FFF2-40B4-BE49-F238E27FC236}">
                <a16:creationId xmlns:a16="http://schemas.microsoft.com/office/drawing/2014/main" id="{8DD31BB1-5E69-7EE3-B303-443194B629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0898B-C051-FE89-2F11-60A9A18ADF44}"/>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683810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633F-C512-058D-F649-61C257570E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BC70F7-7004-C58B-9132-0C411C5E79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E4428E-60CD-C88C-79B9-2D050C1FC0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23F92E-31E9-91EA-F3F9-8E170BF8F0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7CBF06-74B3-9B30-1F4F-3818AB8D8E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4AF4D3-C08C-932A-5AA5-CB24C47133DC}"/>
              </a:ext>
            </a:extLst>
          </p:cNvPr>
          <p:cNvSpPr>
            <a:spLocks noGrp="1"/>
          </p:cNvSpPr>
          <p:nvPr>
            <p:ph type="dt" sz="half" idx="10"/>
          </p:nvPr>
        </p:nvSpPr>
        <p:spPr/>
        <p:txBody>
          <a:bodyPr/>
          <a:lstStyle/>
          <a:p>
            <a:fld id="{D258C32D-DC59-49BC-BCC4-4B04559FBC9B}" type="datetimeFigureOut">
              <a:rPr lang="en-US" smtClean="0"/>
              <a:t>1/5/2024</a:t>
            </a:fld>
            <a:endParaRPr lang="en-US"/>
          </a:p>
        </p:txBody>
      </p:sp>
      <p:sp>
        <p:nvSpPr>
          <p:cNvPr id="8" name="Footer Placeholder 7">
            <a:extLst>
              <a:ext uri="{FF2B5EF4-FFF2-40B4-BE49-F238E27FC236}">
                <a16:creationId xmlns:a16="http://schemas.microsoft.com/office/drawing/2014/main" id="{7824E06D-36D9-44C6-BB78-7D19FD58E2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ACF4E9-6DB7-E917-53E1-BCCF52F1C369}"/>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51937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E1A48-C44E-CF66-FE8E-B437981AAD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4502F2-7E76-45B7-E342-3782C368A1D6}"/>
              </a:ext>
            </a:extLst>
          </p:cNvPr>
          <p:cNvSpPr>
            <a:spLocks noGrp="1"/>
          </p:cNvSpPr>
          <p:nvPr>
            <p:ph type="dt" sz="half" idx="10"/>
          </p:nvPr>
        </p:nvSpPr>
        <p:spPr/>
        <p:txBody>
          <a:bodyPr/>
          <a:lstStyle/>
          <a:p>
            <a:fld id="{D258C32D-DC59-49BC-BCC4-4B04559FBC9B}" type="datetimeFigureOut">
              <a:rPr lang="en-US" smtClean="0"/>
              <a:t>1/5/2024</a:t>
            </a:fld>
            <a:endParaRPr lang="en-US"/>
          </a:p>
        </p:txBody>
      </p:sp>
      <p:sp>
        <p:nvSpPr>
          <p:cNvPr id="4" name="Footer Placeholder 3">
            <a:extLst>
              <a:ext uri="{FF2B5EF4-FFF2-40B4-BE49-F238E27FC236}">
                <a16:creationId xmlns:a16="http://schemas.microsoft.com/office/drawing/2014/main" id="{A0628FB6-E0C4-43F6-85EA-0711ABB50E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DFB3FF-5604-F6EC-DD10-DB2AFE54692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98876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23EAC6-00D2-898D-48B4-1B9D3CC366D3}"/>
              </a:ext>
            </a:extLst>
          </p:cNvPr>
          <p:cNvSpPr>
            <a:spLocks noGrp="1"/>
          </p:cNvSpPr>
          <p:nvPr>
            <p:ph type="dt" sz="half" idx="10"/>
          </p:nvPr>
        </p:nvSpPr>
        <p:spPr/>
        <p:txBody>
          <a:bodyPr/>
          <a:lstStyle/>
          <a:p>
            <a:fld id="{D258C32D-DC59-49BC-BCC4-4B04559FBC9B}" type="datetimeFigureOut">
              <a:rPr lang="en-US" smtClean="0"/>
              <a:t>1/5/2024</a:t>
            </a:fld>
            <a:endParaRPr lang="en-US"/>
          </a:p>
        </p:txBody>
      </p:sp>
      <p:sp>
        <p:nvSpPr>
          <p:cNvPr id="3" name="Footer Placeholder 2">
            <a:extLst>
              <a:ext uri="{FF2B5EF4-FFF2-40B4-BE49-F238E27FC236}">
                <a16:creationId xmlns:a16="http://schemas.microsoft.com/office/drawing/2014/main" id="{9FDEB05E-59BC-0D20-9CAE-D7DB9880C1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A26A90-FC22-5092-04A0-ED93AFE4A123}"/>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60859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5D75E-FC1B-2EBA-2F37-5AEEDB031C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732849-94F1-9012-2A19-8121B90D24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C4A30E-B286-EC9B-D048-763A3D24C8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75E979-1B1D-B488-C192-0ABA4AB1717F}"/>
              </a:ext>
            </a:extLst>
          </p:cNvPr>
          <p:cNvSpPr>
            <a:spLocks noGrp="1"/>
          </p:cNvSpPr>
          <p:nvPr>
            <p:ph type="dt" sz="half" idx="10"/>
          </p:nvPr>
        </p:nvSpPr>
        <p:spPr/>
        <p:txBody>
          <a:bodyPr/>
          <a:lstStyle/>
          <a:p>
            <a:fld id="{D258C32D-DC59-49BC-BCC4-4B04559FBC9B}" type="datetimeFigureOut">
              <a:rPr lang="en-US" smtClean="0"/>
              <a:t>1/5/2024</a:t>
            </a:fld>
            <a:endParaRPr lang="en-US"/>
          </a:p>
        </p:txBody>
      </p:sp>
      <p:sp>
        <p:nvSpPr>
          <p:cNvPr id="6" name="Footer Placeholder 5">
            <a:extLst>
              <a:ext uri="{FF2B5EF4-FFF2-40B4-BE49-F238E27FC236}">
                <a16:creationId xmlns:a16="http://schemas.microsoft.com/office/drawing/2014/main" id="{F3A994E9-DCEB-0355-6E60-C012CB202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C2D43B-8D96-6537-5931-4C70791D528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52366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39CBA-7880-0350-26BD-9C8C9DC67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5E475D-4010-FFAE-EA7A-0F78CAE811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5000DB-1711-98E1-CBF9-FC640A68C2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C562A9-FAFF-CD79-A57F-ECEB4A1EF410}"/>
              </a:ext>
            </a:extLst>
          </p:cNvPr>
          <p:cNvSpPr>
            <a:spLocks noGrp="1"/>
          </p:cNvSpPr>
          <p:nvPr>
            <p:ph type="dt" sz="half" idx="10"/>
          </p:nvPr>
        </p:nvSpPr>
        <p:spPr/>
        <p:txBody>
          <a:bodyPr/>
          <a:lstStyle/>
          <a:p>
            <a:fld id="{D258C32D-DC59-49BC-BCC4-4B04559FBC9B}" type="datetimeFigureOut">
              <a:rPr lang="en-US" smtClean="0"/>
              <a:t>1/5/2024</a:t>
            </a:fld>
            <a:endParaRPr lang="en-US"/>
          </a:p>
        </p:txBody>
      </p:sp>
      <p:sp>
        <p:nvSpPr>
          <p:cNvPr id="6" name="Footer Placeholder 5">
            <a:extLst>
              <a:ext uri="{FF2B5EF4-FFF2-40B4-BE49-F238E27FC236}">
                <a16:creationId xmlns:a16="http://schemas.microsoft.com/office/drawing/2014/main" id="{B50995F7-5FF3-3D51-4E6B-50B54A980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98BFEC-9609-30B9-CF9F-9292C358B8F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10500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A59104-D1CE-A17D-0867-655A89AB11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5CE64E-24C3-685B-6295-D00265F892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3A82D-0549-0F17-5730-DDFE3A51F5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8C32D-DC59-49BC-BCC4-4B04559FBC9B}" type="datetimeFigureOut">
              <a:rPr lang="en-US" smtClean="0"/>
              <a:t>1/5/2024</a:t>
            </a:fld>
            <a:endParaRPr lang="en-US"/>
          </a:p>
        </p:txBody>
      </p:sp>
      <p:sp>
        <p:nvSpPr>
          <p:cNvPr id="5" name="Footer Placeholder 4">
            <a:extLst>
              <a:ext uri="{FF2B5EF4-FFF2-40B4-BE49-F238E27FC236}">
                <a16:creationId xmlns:a16="http://schemas.microsoft.com/office/drawing/2014/main" id="{EDC88333-71C5-5B43-6D53-EAAE3349B5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B6A047-6888-E179-A902-A52559F4AB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08842-1692-498C-A028-A022AF867CFE}" type="slidenum">
              <a:rPr lang="en-US" smtClean="0"/>
              <a:t>‹#›</a:t>
            </a:fld>
            <a:endParaRPr lang="en-US"/>
          </a:p>
        </p:txBody>
      </p:sp>
    </p:spTree>
    <p:extLst>
      <p:ext uri="{BB962C8B-B14F-4D97-AF65-F5344CB8AC3E}">
        <p14:creationId xmlns:p14="http://schemas.microsoft.com/office/powerpoint/2010/main" val="1537990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youtube.com/watch?v=eOsKFOrW5h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a:extLst>
              <a:ext uri="{FF2B5EF4-FFF2-40B4-BE49-F238E27FC236}">
                <a16:creationId xmlns:a16="http://schemas.microsoft.com/office/drawing/2014/main" id="{2F43B667-6008-6D62-CDBD-C59947D7B8A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7781" r="19579" b="9796"/>
          <a:stretch/>
        </p:blipFill>
        <p:spPr bwMode="auto">
          <a:xfrm>
            <a:off x="1266092" y="856604"/>
            <a:ext cx="2695921" cy="2707619"/>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dirty="0"/>
          </a:p>
        </p:txBody>
      </p:sp>
      <p:grpSp>
        <p:nvGrpSpPr>
          <p:cNvPr id="3" name="Group 2">
            <a:extLst>
              <a:ext uri="{FF2B5EF4-FFF2-40B4-BE49-F238E27FC236}">
                <a16:creationId xmlns:a16="http://schemas.microsoft.com/office/drawing/2014/main" id="{3C347C36-6BAD-47DF-A629-2724BE4D307D}"/>
              </a:ext>
            </a:extLst>
          </p:cNvPr>
          <p:cNvGrpSpPr/>
          <p:nvPr/>
        </p:nvGrpSpPr>
        <p:grpSpPr>
          <a:xfrm>
            <a:off x="0" y="3564223"/>
            <a:ext cx="5010539" cy="1130688"/>
            <a:chOff x="0" y="3277135"/>
            <a:chExt cx="5010539" cy="1130688"/>
          </a:xfrm>
        </p:grpSpPr>
        <p:sp>
          <p:nvSpPr>
            <p:cNvPr id="61" name="Title 1">
              <a:extLst>
                <a:ext uri="{FF2B5EF4-FFF2-40B4-BE49-F238E27FC236}">
                  <a16:creationId xmlns:a16="http://schemas.microsoft.com/office/drawing/2014/main" id="{81E9C843-D5FA-457E-B926-84EBA9EEFF56}"/>
                </a:ext>
              </a:extLst>
            </p:cNvPr>
            <p:cNvSpPr txBox="1">
              <a:spLocks/>
            </p:cNvSpPr>
            <p:nvPr/>
          </p:nvSpPr>
          <p:spPr>
            <a:xfrm>
              <a:off x="0" y="3277135"/>
              <a:ext cx="5010539" cy="113068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b="1" kern="1200">
                  <a:solidFill>
                    <a:srgbClr val="282669"/>
                  </a:solidFill>
                  <a:latin typeface="Montserrat" panose="00000500000000000000" pitchFamily="50" charset="0"/>
                  <a:ea typeface="+mj-ea"/>
                  <a:cs typeface="+mj-cs"/>
                </a:defRPr>
              </a:lvl1pPr>
            </a:lstStyle>
            <a:p>
              <a:pPr algn="ctr"/>
              <a:r>
                <a:rPr lang="en-US" sz="3200" dirty="0">
                  <a:solidFill>
                    <a:schemeClr val="tx1"/>
                  </a:solidFill>
                  <a:latin typeface="LEMON MILK" panose="00000500000000000000" pitchFamily="50" charset="0"/>
                </a:rPr>
                <a:t>YUVAL NOAH HARARI</a:t>
              </a:r>
              <a:br>
                <a:rPr lang="en-US" dirty="0">
                  <a:solidFill>
                    <a:schemeClr val="tx1"/>
                  </a:solidFill>
                </a:rPr>
              </a:br>
              <a:r>
                <a:rPr kumimoji="0" lang="en-US" sz="1600" i="0" u="none" strike="noStrike" kern="1200" cap="none" spc="0" normalizeH="0" baseline="0" noProof="0" dirty="0">
                  <a:ln>
                    <a:noFill/>
                  </a:ln>
                  <a:solidFill>
                    <a:prstClr val="black"/>
                  </a:solidFill>
                  <a:effectLst/>
                  <a:uLnTx/>
                  <a:uFillTx/>
                  <a:latin typeface="Montserrat" panose="02000505000000020004" pitchFamily="2" charset="0"/>
                  <a:ea typeface="+mn-ea"/>
                  <a:cs typeface="+mn-cs"/>
                </a:rPr>
                <a:t>Historian, Philosopher</a:t>
              </a:r>
              <a:endParaRPr lang="en-US" sz="1600" dirty="0">
                <a:solidFill>
                  <a:schemeClr val="tx1"/>
                </a:solidFill>
                <a:latin typeface="Montserrat" panose="02000505000000020004" pitchFamily="2" charset="0"/>
              </a:endParaRPr>
            </a:p>
          </p:txBody>
        </p:sp>
        <p:cxnSp>
          <p:nvCxnSpPr>
            <p:cNvPr id="63" name="Straight Connector 62">
              <a:extLst>
                <a:ext uri="{FF2B5EF4-FFF2-40B4-BE49-F238E27FC236}">
                  <a16:creationId xmlns:a16="http://schemas.microsoft.com/office/drawing/2014/main" id="{83E767E6-88F8-4583-8E73-7831CE97818A}"/>
                </a:ext>
              </a:extLst>
            </p:cNvPr>
            <p:cNvCxnSpPr>
              <a:cxnSpLocks/>
            </p:cNvCxnSpPr>
            <p:nvPr/>
          </p:nvCxnSpPr>
          <p:spPr>
            <a:xfrm>
              <a:off x="370049" y="4206891"/>
              <a:ext cx="4226116"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8" name="TextBox 17">
            <a:extLst>
              <a:ext uri="{FF2B5EF4-FFF2-40B4-BE49-F238E27FC236}">
                <a16:creationId xmlns:a16="http://schemas.microsoft.com/office/drawing/2014/main" id="{3C1D66F1-716B-480E-B23B-9FA8BCAE1C41}"/>
              </a:ext>
            </a:extLst>
          </p:cNvPr>
          <p:cNvSpPr txBox="1"/>
          <p:nvPr/>
        </p:nvSpPr>
        <p:spPr>
          <a:xfrm>
            <a:off x="4794364" y="860235"/>
            <a:ext cx="7059584" cy="5447645"/>
          </a:xfrm>
          <a:prstGeom prst="rect">
            <a:avLst/>
          </a:prstGeom>
          <a:noFill/>
        </p:spPr>
        <p:txBody>
          <a:bodyPr wrap="square">
            <a:spAutoFit/>
          </a:bodyPr>
          <a:lstStyle/>
          <a:p>
            <a:pPr algn="just">
              <a:buClr>
                <a:srgbClr val="28A6DF"/>
              </a:buClr>
              <a:buSzPct val="120000"/>
            </a:pPr>
            <a:r>
              <a:rPr lang="en-US" sz="1200" b="1" dirty="0">
                <a:solidFill>
                  <a:srgbClr val="28A6DF"/>
                </a:solidFill>
                <a:latin typeface="Montserrat" panose="02000505000000020004" pitchFamily="2" charset="0"/>
                <a:hlinkClick r:id="rId4">
                  <a:extLst>
                    <a:ext uri="{A12FA001-AC4F-418D-AE19-62706E023703}">
                      <ahyp:hlinkClr xmlns:ahyp="http://schemas.microsoft.com/office/drawing/2018/hyperlinkcolor" val="tx"/>
                    </a:ext>
                  </a:extLst>
                </a:hlinkClick>
              </a:rPr>
              <a:t>Watch Yuval Noah Harari: How to survive the 21st century</a:t>
            </a:r>
            <a:endParaRPr lang="en-US" sz="1200" b="1" dirty="0">
              <a:solidFill>
                <a:srgbClr val="28A6DF"/>
              </a:solidFill>
              <a:latin typeface="Montserrat" panose="02000505000000020004" pitchFamily="2" charset="0"/>
            </a:endParaRPr>
          </a:p>
          <a:p>
            <a:pPr algn="just">
              <a:buClr>
                <a:srgbClr val="28A6DF"/>
              </a:buClr>
              <a:buSzPct val="120000"/>
            </a:pPr>
            <a:endParaRPr lang="en-US" sz="120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b="0" i="0" dirty="0">
                <a:effectLst/>
                <a:latin typeface="Montserrat" panose="02000505000000020004" pitchFamily="2" charset="0"/>
              </a:rPr>
              <a:t>Considered one of the world’s most influential public intellectuals today</a:t>
            </a:r>
          </a:p>
          <a:p>
            <a:pPr marL="174625" indent="-174625" algn="just">
              <a:buClr>
                <a:srgbClr val="28A6DF"/>
              </a:buClr>
              <a:buSzPct val="120000"/>
              <a:buFont typeface="Montserrat" panose="00000500000000000000" pitchFamily="50" charset="0"/>
              <a:buChar char="›"/>
            </a:pPr>
            <a:endParaRPr lang="en-US" sz="1200" b="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C</a:t>
            </a:r>
            <a:r>
              <a:rPr lang="en-US" sz="1200" b="0" i="0" dirty="0">
                <a:effectLst/>
                <a:latin typeface="Montserrat" panose="02000505000000020004" pitchFamily="2" charset="0"/>
              </a:rPr>
              <a:t>o-founded </a:t>
            </a:r>
            <a:r>
              <a:rPr lang="en-US" sz="1200" b="0" i="0" dirty="0" err="1">
                <a:effectLst/>
                <a:latin typeface="Montserrat" panose="02000505000000020004" pitchFamily="2" charset="0"/>
              </a:rPr>
              <a:t>Sapienship</a:t>
            </a:r>
            <a:r>
              <a:rPr lang="en-US" sz="1200" dirty="0">
                <a:latin typeface="Montserrat" panose="02000505000000020004" pitchFamily="2" charset="0"/>
              </a:rPr>
              <a:t>, </a:t>
            </a:r>
            <a:r>
              <a:rPr lang="en-US" sz="1200" b="0" i="0" dirty="0">
                <a:effectLst/>
                <a:latin typeface="Montserrat" panose="02000505000000020004" pitchFamily="2" charset="0"/>
              </a:rPr>
              <a:t>a social impact company with projects in the fields of entertainment and education, whose main goal is to focus the public conversation on the most important global challenges facing the world today</a:t>
            </a:r>
          </a:p>
          <a:p>
            <a:pPr marL="174625" indent="-174625" algn="just">
              <a:buClr>
                <a:srgbClr val="28A6DF"/>
              </a:buClr>
              <a:buSzPct val="120000"/>
              <a:buFont typeface="Montserrat" panose="00000500000000000000" pitchFamily="50" charset="0"/>
              <a:buChar char="›"/>
            </a:pPr>
            <a:endParaRPr lang="en-US" sz="1200" b="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R</a:t>
            </a:r>
            <a:r>
              <a:rPr lang="en-US" sz="1200" b="0" i="0" dirty="0">
                <a:effectLst/>
                <a:latin typeface="Montserrat" panose="02000505000000020004" pitchFamily="2" charset="0"/>
              </a:rPr>
              <a:t>egularly discusses global issues with heads of state and has had public conversations with Dutch Prime Minister Mark Rutte, and Greek Prime Minister Kyriakos </a:t>
            </a:r>
            <a:r>
              <a:rPr lang="en-US" sz="1200" b="0" i="0" dirty="0" err="1">
                <a:effectLst/>
                <a:latin typeface="Montserrat" panose="02000505000000020004" pitchFamily="2" charset="0"/>
              </a:rPr>
              <a:t>Mitsotakis</a:t>
            </a:r>
            <a:r>
              <a:rPr lang="en-US" sz="1200" dirty="0">
                <a:latin typeface="Montserrat" panose="02000505000000020004" pitchFamily="2" charset="0"/>
              </a:rPr>
              <a:t>, </a:t>
            </a:r>
            <a:r>
              <a:rPr lang="en-US" sz="1200" b="0" i="0" dirty="0">
                <a:effectLst/>
                <a:latin typeface="Montserrat" panose="02000505000000020004" pitchFamily="2" charset="0"/>
              </a:rPr>
              <a:t>French President Emmanuel Macron, German President Frank-Walter Steinmeier, and Shanghai’s Mayor Ying Yong among many others</a:t>
            </a:r>
          </a:p>
          <a:p>
            <a:pPr algn="just">
              <a:buClr>
                <a:srgbClr val="28A6DF"/>
              </a:buClr>
              <a:buSzPct val="120000"/>
            </a:pPr>
            <a:r>
              <a:rPr lang="en-US" sz="1200" b="0" i="0" dirty="0">
                <a:effectLst/>
                <a:latin typeface="Montserrat" panose="02000505000000020004" pitchFamily="2" charset="0"/>
              </a:rPr>
              <a:t> </a:t>
            </a:r>
          </a:p>
          <a:p>
            <a:pPr marL="174625" indent="-174625" algn="just">
              <a:buClr>
                <a:srgbClr val="28A6DF"/>
              </a:buClr>
              <a:buSzPct val="120000"/>
              <a:buFont typeface="Montserrat" panose="00000500000000000000" pitchFamily="50" charset="0"/>
              <a:buChar char="›"/>
            </a:pPr>
            <a:r>
              <a:rPr lang="en-US" sz="1200" b="0" i="0" dirty="0">
                <a:effectLst/>
                <a:latin typeface="Montserrat" panose="02000505000000020004" pitchFamily="2" charset="0"/>
              </a:rPr>
              <a:t>Presented the first ever TED talk delivered by a digital avatar in 2018</a:t>
            </a:r>
          </a:p>
          <a:p>
            <a:pPr marL="174625" indent="-174625" algn="just">
              <a:buClr>
                <a:srgbClr val="28A6DF"/>
              </a:buClr>
              <a:buSzPct val="120000"/>
              <a:buFont typeface="Montserrat" panose="00000500000000000000" pitchFamily="50" charset="0"/>
              <a:buChar char="›"/>
            </a:pPr>
            <a:endParaRPr lang="en-US" sz="1200" b="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C</a:t>
            </a:r>
            <a:r>
              <a:rPr lang="en-US" sz="1200" b="0" i="0" dirty="0">
                <a:effectLst/>
                <a:latin typeface="Montserrat" panose="02000505000000020004" pitchFamily="2" charset="0"/>
              </a:rPr>
              <a:t>urrent research focuses on macro-historical questions such as: What is the relationship between history and biology? Does history have a direction? What ethical questions do science and technology raise in the 21st century?</a:t>
            </a:r>
          </a:p>
          <a:p>
            <a:pPr marL="174625" indent="-174625" algn="just">
              <a:buClr>
                <a:srgbClr val="28A6DF"/>
              </a:buClr>
              <a:buSzPct val="120000"/>
              <a:buFont typeface="Montserrat" panose="00000500000000000000" pitchFamily="50" charset="0"/>
              <a:buChar char="›"/>
            </a:pPr>
            <a:endParaRPr lang="en-US" sz="1200" b="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b="0" dirty="0">
                <a:effectLst/>
                <a:latin typeface="Montserrat" panose="02000505000000020004" pitchFamily="2" charset="0"/>
              </a:rPr>
              <a:t>4X Bestselling author, selling 40M copies worldwide including </a:t>
            </a:r>
            <a:r>
              <a:rPr lang="en-US" sz="1200" b="0" i="1" dirty="0">
                <a:effectLst/>
                <a:latin typeface="Montserrat" panose="02000505000000020004" pitchFamily="2" charset="0"/>
              </a:rPr>
              <a:t>21 Lessons for the 21st Century</a:t>
            </a:r>
            <a:r>
              <a:rPr lang="en-US" sz="1200" b="0" dirty="0">
                <a:effectLst/>
                <a:latin typeface="Montserrat" panose="02000505000000020004" pitchFamily="2" charset="0"/>
              </a:rPr>
              <a:t>, which took the pulse of our current global climate, focusing on the biggest questions of the present moment: What is really happening right now? What are today’s greatest challenges and choices? What should we pay attention to? </a:t>
            </a:r>
          </a:p>
          <a:p>
            <a:pPr algn="just">
              <a:buClr>
                <a:srgbClr val="28A6DF"/>
              </a:buClr>
              <a:buSzPct val="120000"/>
            </a:pPr>
            <a:endParaRPr lang="en-US" sz="1200" b="1" dirty="0">
              <a:latin typeface="Montserrat" panose="02000505000000020004" pitchFamily="2" charset="0"/>
            </a:endParaRPr>
          </a:p>
          <a:p>
            <a:pPr algn="just">
              <a:buClr>
                <a:srgbClr val="28A6DF"/>
              </a:buClr>
              <a:buSzPct val="120000"/>
            </a:pPr>
            <a:r>
              <a:rPr lang="en-US" sz="1200" b="1" dirty="0">
                <a:latin typeface="Montserrat" panose="02000505000000020004" pitchFamily="2" charset="0"/>
              </a:rPr>
              <a:t>Sample Keynote Topics: </a:t>
            </a: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Will the Future be Human?</a:t>
            </a: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The Actual Cost of Preventing Climate Breakdown</a:t>
            </a: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Why Humans Run the World</a:t>
            </a:r>
          </a:p>
        </p:txBody>
      </p:sp>
      <p:sp>
        <p:nvSpPr>
          <p:cNvPr id="11" name="TextBox 10">
            <a:extLst>
              <a:ext uri="{FF2B5EF4-FFF2-40B4-BE49-F238E27FC236}">
                <a16:creationId xmlns:a16="http://schemas.microsoft.com/office/drawing/2014/main" id="{1B7B8B08-489F-905B-E0C9-E61E9FFDC1EC}"/>
              </a:ext>
            </a:extLst>
          </p:cNvPr>
          <p:cNvSpPr txBox="1"/>
          <p:nvPr/>
        </p:nvSpPr>
        <p:spPr>
          <a:xfrm>
            <a:off x="637495" y="4523855"/>
            <a:ext cx="3958670" cy="400110"/>
          </a:xfrm>
          <a:prstGeom prst="rect">
            <a:avLst/>
          </a:prstGeom>
          <a:noFill/>
        </p:spPr>
        <p:txBody>
          <a:bodyPr wrap="square" rtlCol="0">
            <a:spAutoFit/>
          </a:bodyPr>
          <a:lstStyle/>
          <a:p>
            <a:pPr algn="ctr"/>
            <a:r>
              <a:rPr lang="en-US" sz="1400" dirty="0">
                <a:latin typeface="Montserrat" panose="00000500000000000000" pitchFamily="50" charset="0"/>
                <a:ea typeface="+mj-ea"/>
                <a:cs typeface="+mj-cs"/>
              </a:rPr>
              <a:t>Availability Pending</a:t>
            </a:r>
          </a:p>
          <a:p>
            <a:pPr algn="ctr"/>
            <a:endParaRPr lang="en-US" sz="600" b="1" dirty="0">
              <a:latin typeface="LEMON MILK" panose="00000500000000000000" pitchFamily="50" charset="0"/>
            </a:endParaRPr>
          </a:p>
        </p:txBody>
      </p:sp>
      <p:sp>
        <p:nvSpPr>
          <p:cNvPr id="12" name="Rectangle: Rounded Corners 11">
            <a:extLst>
              <a:ext uri="{FF2B5EF4-FFF2-40B4-BE49-F238E27FC236}">
                <a16:creationId xmlns:a16="http://schemas.microsoft.com/office/drawing/2014/main" id="{0DC84BB8-CE5B-C82E-801B-5682E45A017A}"/>
              </a:ext>
            </a:extLst>
          </p:cNvPr>
          <p:cNvSpPr/>
          <p:nvPr/>
        </p:nvSpPr>
        <p:spPr>
          <a:xfrm>
            <a:off x="1569362" y="4885020"/>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ontserrat" panose="00000500000000000000" pitchFamily="50" charset="0"/>
              </a:rPr>
              <a:t>Fee Pending</a:t>
            </a:r>
          </a:p>
        </p:txBody>
      </p:sp>
      <p:sp>
        <p:nvSpPr>
          <p:cNvPr id="13" name="TextBox 12">
            <a:extLst>
              <a:ext uri="{FF2B5EF4-FFF2-40B4-BE49-F238E27FC236}">
                <a16:creationId xmlns:a16="http://schemas.microsoft.com/office/drawing/2014/main" id="{4C8BBB62-B091-5F11-D95D-90EAB463F124}"/>
              </a:ext>
            </a:extLst>
          </p:cNvPr>
          <p:cNvSpPr txBox="1"/>
          <p:nvPr/>
        </p:nvSpPr>
        <p:spPr>
          <a:xfrm>
            <a:off x="806369" y="5335549"/>
            <a:ext cx="3606401" cy="507831"/>
          </a:xfrm>
          <a:prstGeom prst="rect">
            <a:avLst/>
          </a:prstGeom>
          <a:noFill/>
        </p:spPr>
        <p:txBody>
          <a:bodyPr wrap="square" rtlCol="0">
            <a:spAutoFit/>
          </a:bodyPr>
          <a:lstStyle/>
          <a:p>
            <a:pPr algn="ctr"/>
            <a:r>
              <a:rPr lang="en-US" sz="900" i="1" dirty="0">
                <a:latin typeface="Montserrat" panose="00000500000000000000" pitchFamily="50" charset="0"/>
              </a:rPr>
              <a:t>*Client is responsible for first class, round-trip airfare, ground transportation in event city, hotel accommodations and incidentals for up to two nights</a:t>
            </a:r>
          </a:p>
        </p:txBody>
      </p:sp>
    </p:spTree>
    <p:extLst>
      <p:ext uri="{BB962C8B-B14F-4D97-AF65-F5344CB8AC3E}">
        <p14:creationId xmlns:p14="http://schemas.microsoft.com/office/powerpoint/2010/main" val="40683586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26335</TotalTime>
  <Words>272</Words>
  <Application>Microsoft Office PowerPoint</Application>
  <PresentationFormat>Widescreen</PresentationFormat>
  <Paragraphs>24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LEMON MILK</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Duncan Hesketh</dc:creator>
  <cp:lastModifiedBy>Duncan Hesketh</cp:lastModifiedBy>
  <cp:revision>28</cp:revision>
  <dcterms:created xsi:type="dcterms:W3CDTF">2023-12-15T21:28:02Z</dcterms:created>
  <dcterms:modified xsi:type="dcterms:W3CDTF">2024-01-09T19:48:57Z</dcterms:modified>
</cp:coreProperties>
</file>