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401141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1/4/2024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1/4/2024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hyperlink" Target="https://www.youtube.com/watch?v=1fMaonh4oUg" TargetMode="External"/><Relationship Id="rId4" Type="http://schemas.openxmlformats.org/officeDocument/2006/relationships/hyperlink" Target="https://www.youtube.com/watch?v=tj4gDb6g_s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B6DF63F-320C-43C2-B2A2-AA398DD5FE8D}"/>
              </a:ext>
            </a:extLst>
          </p:cNvPr>
          <p:cNvPicPr>
            <a:picLocks noChangeAspect="1"/>
          </p:cNvPicPr>
          <p:nvPr/>
        </p:nvPicPr>
        <p:blipFill>
          <a:blip r:embed="rId3">
            <a:extLst>
              <a:ext uri="{28A0092B-C50C-407E-A947-70E740481C1C}">
                <a14:useLocalDpi xmlns:a14="http://schemas.microsoft.com/office/drawing/2010/main" val="0"/>
              </a:ext>
            </a:extLst>
          </a:blip>
          <a:srcRect l="18027" r="18027"/>
          <a:stretch/>
        </p:blipFill>
        <p:spPr>
          <a:xfrm>
            <a:off x="1331465" y="970563"/>
            <a:ext cx="2546010" cy="2633938"/>
          </a:xfrm>
          <a:prstGeom prst="ellipse">
            <a:avLst/>
          </a:prstGeom>
        </p:spPr>
      </p:pic>
      <p:grpSp>
        <p:nvGrpSpPr>
          <p:cNvPr id="3" name="Group 2">
            <a:extLst>
              <a:ext uri="{FF2B5EF4-FFF2-40B4-BE49-F238E27FC236}">
                <a16:creationId xmlns:a16="http://schemas.microsoft.com/office/drawing/2014/main" id="{3C347C36-6BAD-47DF-A629-2724BE4D307D}"/>
              </a:ext>
            </a:extLst>
          </p:cNvPr>
          <p:cNvGrpSpPr/>
          <p:nvPr/>
        </p:nvGrpSpPr>
        <p:grpSpPr>
          <a:xfrm>
            <a:off x="370049" y="3653490"/>
            <a:ext cx="4479040" cy="1130688"/>
            <a:chOff x="370049" y="3286503"/>
            <a:chExt cx="4479040" cy="1130688"/>
          </a:xfrm>
        </p:grpSpPr>
        <p:sp>
          <p:nvSpPr>
            <p:cNvPr id="61" name="Title 1">
              <a:extLst>
                <a:ext uri="{FF2B5EF4-FFF2-40B4-BE49-F238E27FC236}">
                  <a16:creationId xmlns:a16="http://schemas.microsoft.com/office/drawing/2014/main" id="{81E9C843-D5FA-457E-B926-84EBA9EEFF56}"/>
                </a:ext>
              </a:extLst>
            </p:cNvPr>
            <p:cNvSpPr txBox="1">
              <a:spLocks/>
            </p:cNvSpPr>
            <p:nvPr/>
          </p:nvSpPr>
          <p:spPr>
            <a:xfrm>
              <a:off x="370049" y="3286503"/>
              <a:ext cx="4479040" cy="113068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a:solidFill>
                    <a:srgbClr val="282669"/>
                  </a:solidFill>
                  <a:latin typeface="Montserrat" panose="00000500000000000000" pitchFamily="50" charset="0"/>
                  <a:ea typeface="+mj-ea"/>
                  <a:cs typeface="+mj-cs"/>
                </a:defRPr>
              </a:lvl1pPr>
            </a:lstStyle>
            <a:p>
              <a:pPr algn="ctr"/>
              <a:r>
                <a:rPr lang="en-US" sz="3200" dirty="0">
                  <a:solidFill>
                    <a:schemeClr val="tx1"/>
                  </a:solidFill>
                  <a:latin typeface="Montserrat" panose="00000500000000000000" pitchFamily="2" charset="0"/>
                </a:rPr>
                <a:t>Victoria Arlen</a:t>
              </a:r>
              <a:br>
                <a:rPr lang="en-US" dirty="0">
                  <a:solidFill>
                    <a:schemeClr val="tx1"/>
                  </a:solidFill>
                </a:rPr>
              </a:br>
              <a:r>
                <a:rPr lang="en-US" sz="1600" dirty="0">
                  <a:solidFill>
                    <a:schemeClr val="tx1"/>
                  </a:solidFill>
                </a:rPr>
                <a:t>Inspirational Speaker</a:t>
              </a:r>
            </a:p>
          </p:txBody>
        </p:sp>
        <p:cxnSp>
          <p:nvCxnSpPr>
            <p:cNvPr id="63" name="Straight Connector 62">
              <a:extLst>
                <a:ext uri="{FF2B5EF4-FFF2-40B4-BE49-F238E27FC236}">
                  <a16:creationId xmlns:a16="http://schemas.microsoft.com/office/drawing/2014/main" id="{83E767E6-88F8-4583-8E73-7831CE97818A}"/>
                </a:ext>
              </a:extLst>
            </p:cNvPr>
            <p:cNvCxnSpPr>
              <a:cxnSpLocks/>
            </p:cNvCxnSpPr>
            <p:nvPr/>
          </p:nvCxnSpPr>
          <p:spPr>
            <a:xfrm>
              <a:off x="370049" y="4206891"/>
              <a:ext cx="4226116"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3C1D66F1-716B-480E-B23B-9FA8BCAE1C41}"/>
              </a:ext>
            </a:extLst>
          </p:cNvPr>
          <p:cNvSpPr txBox="1"/>
          <p:nvPr/>
        </p:nvSpPr>
        <p:spPr>
          <a:xfrm>
            <a:off x="4762367" y="511346"/>
            <a:ext cx="7059584" cy="5632311"/>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2000505000000020004" pitchFamily="2" charset="0"/>
                <a:hlinkClick r:id="rId4"/>
              </a:rPr>
              <a:t>Watch NEOLIFE CONFERENCE</a:t>
            </a: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latin typeface="Montserrat" panose="02000505000000020004" pitchFamily="2" charset="0"/>
            </a:endParaRPr>
          </a:p>
          <a:p>
            <a:pPr algn="just">
              <a:buClr>
                <a:srgbClr val="28A6DF"/>
              </a:buClr>
              <a:buSzPct val="120000"/>
            </a:pPr>
            <a:r>
              <a:rPr lang="en-US" sz="1200" b="1" dirty="0">
                <a:solidFill>
                  <a:srgbClr val="00B0F0"/>
                </a:solidFill>
                <a:latin typeface="Montserrat" panose="02000505000000020004" pitchFamily="2" charset="0"/>
                <a:hlinkClick r:id="rId5"/>
              </a:rPr>
              <a:t>Watch Victoria Arlen: Ted Talk</a:t>
            </a: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Paralyzed at the age of 11, Victoria Arlen is the picture of determination and perseverance. After 10 years confined to a wheelchair, the swimmer qualified for the 2012 Paralympic Games winning several medals and years later in 2016 regained her ability to walk. Continuing to defy odds, she became an accomplished motivational speaker, TV host, philanthropist, writer and swimmer.</a:t>
            </a:r>
          </a:p>
          <a:p>
            <a:pPr marL="174625" indent="-174625" algn="just">
              <a:buClr>
                <a:srgbClr val="28A6DF"/>
              </a:buClr>
              <a:buSzPct val="120000"/>
              <a:buFont typeface="Montserrat" panose="00000500000000000000" pitchFamily="50" charset="0"/>
              <a:buChar char="›"/>
            </a:pPr>
            <a:endParaRPr lang="en-US" sz="1200" dirty="0">
              <a:solidFill>
                <a:schemeClr val="tx1">
                  <a:lumMod val="65000"/>
                  <a:lumOff val="35000"/>
                </a:schemeClr>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Came down with two rare neurological disorders ultimately becoming paralyzed and confined to a wheelchair for 10 years, regaining the ability to walk in 2016</a:t>
            </a:r>
          </a:p>
          <a:p>
            <a:pPr marL="174625" indent="-174625" algn="just">
              <a:buClr>
                <a:srgbClr val="28A6DF"/>
              </a:buClr>
              <a:buSzPct val="120000"/>
              <a:buFont typeface="Montserrat" panose="00000500000000000000" pitchFamily="50" charset="0"/>
              <a:buChar char="›"/>
            </a:pPr>
            <a:endParaRPr lang="en-US" sz="1200" dirty="0">
              <a:solidFill>
                <a:schemeClr val="tx1">
                  <a:lumMod val="65000"/>
                  <a:lumOff val="35000"/>
                </a:schemeClr>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Began swimming in 2010 qualifying 2 years later for the 2012 London Paralympic Games, winning a gold medal, 3 silver medals and setting a world record</a:t>
            </a:r>
          </a:p>
          <a:p>
            <a:pPr marL="174625" indent="-174625" algn="just">
              <a:buClr>
                <a:srgbClr val="28A6DF"/>
              </a:buClr>
              <a:buSzPct val="120000"/>
              <a:buFont typeface="Montserrat" panose="00000500000000000000" pitchFamily="50" charset="0"/>
              <a:buChar char="›"/>
            </a:pPr>
            <a:endParaRPr lang="en-US" sz="1200" dirty="0">
              <a:solidFill>
                <a:schemeClr val="tx1">
                  <a:lumMod val="65000"/>
                  <a:lumOff val="35000"/>
                </a:schemeClr>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Became one of the youngest on-air hosts ever hired by ESPN, climbing the ranks into an anchor role for numerous ESPN programs including X-Games, Invictus Games, The ESPY Awards, Special Olympics World Games and more.</a:t>
            </a:r>
          </a:p>
          <a:p>
            <a:pPr marL="174625" indent="-174625" algn="just">
              <a:buClr>
                <a:srgbClr val="28A6DF"/>
              </a:buClr>
              <a:buSzPct val="120000"/>
              <a:buFont typeface="Montserrat" panose="00000500000000000000" pitchFamily="50" charset="0"/>
              <a:buChar char="›"/>
            </a:pPr>
            <a:r>
              <a:rPr lang="en-US" sz="1200" dirty="0">
                <a:solidFill>
                  <a:schemeClr val="tx1">
                    <a:lumMod val="65000"/>
                    <a:lumOff val="35000"/>
                  </a:schemeClr>
                </a:solidFill>
                <a:latin typeface="Montserrat" panose="00000500000000000000" pitchFamily="2" charset="0"/>
              </a:rPr>
              <a:t>Competed on Dancing with the Stars in 2017, making it to the semi-finals</a:t>
            </a:r>
          </a:p>
          <a:p>
            <a:endParaRPr lang="en-US" sz="1200" dirty="0">
              <a:solidFill>
                <a:schemeClr val="tx1">
                  <a:lumMod val="65000"/>
                  <a:lumOff val="35000"/>
                </a:schemeClr>
              </a:solidFill>
              <a:latin typeface="Montserrat" panose="00000500000000000000" pitchFamily="2" charset="0"/>
            </a:endParaRPr>
          </a:p>
          <a:p>
            <a:r>
              <a:rPr lang="en-US" sz="1200" b="1" dirty="0">
                <a:solidFill>
                  <a:schemeClr val="tx1">
                    <a:lumMod val="65000"/>
                    <a:lumOff val="35000"/>
                  </a:schemeClr>
                </a:solidFill>
                <a:latin typeface="Montserrat" panose="00000500000000000000" pitchFamily="2" charset="0"/>
              </a:rPr>
              <a:t>Key Takeaways: </a:t>
            </a:r>
          </a:p>
          <a:p>
            <a:pPr marL="285750" indent="-285750">
              <a:buFont typeface="Arial" panose="020B0604020202020204" pitchFamily="34" charset="0"/>
              <a:buChar char="•"/>
            </a:pPr>
            <a:r>
              <a:rPr lang="en-US" sz="1200" dirty="0">
                <a:solidFill>
                  <a:schemeClr val="tx1">
                    <a:lumMod val="65000"/>
                    <a:lumOff val="35000"/>
                  </a:schemeClr>
                </a:solidFill>
                <a:latin typeface="Montserrat" panose="00000500000000000000" pitchFamily="2" charset="0"/>
              </a:rPr>
              <a:t>Shares her own story and how to confront any challenge life delivers and speaks about the perspective we give to the obstacles in our lives, how to change it, and how to push off of those roadblocks to achieve greater heights</a:t>
            </a:r>
          </a:p>
          <a:p>
            <a:pPr algn="just">
              <a:buClr>
                <a:srgbClr val="28A6DF"/>
              </a:buClr>
              <a:buSzPct val="120000"/>
            </a:pPr>
            <a:endParaRPr lang="en-US" sz="1200" b="1" dirty="0">
              <a:solidFill>
                <a:prstClr val="black"/>
              </a:solidFill>
              <a:latin typeface="Montserrat" panose="02000505000000020004" pitchFamily="2" charset="0"/>
            </a:endParaRPr>
          </a:p>
          <a:p>
            <a:pPr algn="just">
              <a:buClr>
                <a:srgbClr val="28A6DF"/>
              </a:buClr>
              <a:buSzPct val="120000"/>
            </a:pPr>
            <a:r>
              <a:rPr lang="en-US" sz="1200" b="1" dirty="0">
                <a:solidFill>
                  <a:prstClr val="black"/>
                </a:solidFill>
                <a:latin typeface="Montserrat" panose="02000505000000020004" pitchFamily="2" charset="0"/>
              </a:rPr>
              <a:t>Sample Keynote Topics:</a:t>
            </a:r>
          </a:p>
          <a:p>
            <a:pPr marL="174625" indent="-174625" algn="just">
              <a:buClr>
                <a:srgbClr val="28A6DF"/>
              </a:buClr>
              <a:buSzPct val="120000"/>
              <a:buFont typeface="Montserrat" panose="00000500000000000000" pitchFamily="50" charset="0"/>
              <a:buChar char="›"/>
            </a:pPr>
            <a:r>
              <a:rPr lang="en-US" sz="1200" dirty="0">
                <a:solidFill>
                  <a:prstClr val="black"/>
                </a:solidFill>
                <a:latin typeface="Montserrat" panose="02000505000000020004" pitchFamily="2" charset="0"/>
              </a:rPr>
              <a:t>Inspirational </a:t>
            </a:r>
          </a:p>
          <a:p>
            <a:pPr algn="just">
              <a:buClr>
                <a:srgbClr val="28A6DF"/>
              </a:buClr>
              <a:buSzPct val="120000"/>
            </a:pPr>
            <a:endParaRPr lang="en-US" sz="1200" spc="-40" dirty="0">
              <a:solidFill>
                <a:prstClr val="black"/>
              </a:solidFill>
              <a:latin typeface="Montserrat" panose="02000505000000020004" pitchFamily="2" charset="0"/>
              <a:cs typeface="Helvetica" panose="020B0604020202020204" pitchFamily="34" charset="0"/>
            </a:endParaRPr>
          </a:p>
          <a:p>
            <a:pPr algn="just">
              <a:buClr>
                <a:srgbClr val="28A6DF"/>
              </a:buClr>
              <a:buSzPct val="120000"/>
            </a:pPr>
            <a:endParaRPr lang="en-US" sz="1200" dirty="0">
              <a:solidFill>
                <a:srgbClr val="28A6DF"/>
              </a:solidFill>
              <a:latin typeface="Montserrat" panose="00000500000000000000" pitchFamily="50" charset="0"/>
            </a:endParaRPr>
          </a:p>
        </p:txBody>
      </p:sp>
      <p:sp>
        <p:nvSpPr>
          <p:cNvPr id="6" name="Rectangle: Rounded Corners 5">
            <a:extLst>
              <a:ext uri="{FF2B5EF4-FFF2-40B4-BE49-F238E27FC236}">
                <a16:creationId xmlns:a16="http://schemas.microsoft.com/office/drawing/2014/main" id="{5D2DFCC0-D7D6-0626-5ADB-661B0899883B}"/>
              </a:ext>
            </a:extLst>
          </p:cNvPr>
          <p:cNvSpPr/>
          <p:nvPr/>
        </p:nvSpPr>
        <p:spPr>
          <a:xfrm>
            <a:off x="1536529" y="4666969"/>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$30,000</a:t>
            </a:r>
          </a:p>
        </p:txBody>
      </p:sp>
      <p:sp>
        <p:nvSpPr>
          <p:cNvPr id="7" name="TextBox 6">
            <a:extLst>
              <a:ext uri="{FF2B5EF4-FFF2-40B4-BE49-F238E27FC236}">
                <a16:creationId xmlns:a16="http://schemas.microsoft.com/office/drawing/2014/main" id="{FD877567-A6A9-4ECB-57E8-B1852F0BAB37}"/>
              </a:ext>
            </a:extLst>
          </p:cNvPr>
          <p:cNvSpPr txBox="1"/>
          <p:nvPr/>
        </p:nvSpPr>
        <p:spPr>
          <a:xfrm>
            <a:off x="773536" y="5117498"/>
            <a:ext cx="3606401" cy="369332"/>
          </a:xfrm>
          <a:prstGeom prst="rect">
            <a:avLst/>
          </a:prstGeom>
          <a:noFill/>
        </p:spPr>
        <p:txBody>
          <a:bodyPr wrap="square" rtlCol="0">
            <a:spAutoFit/>
          </a:bodyPr>
          <a:lstStyle/>
          <a:p>
            <a:pPr algn="ctr"/>
            <a:r>
              <a:rPr lang="en-US" sz="900" i="1" dirty="0">
                <a:latin typeface="Montserrat" panose="00000500000000000000" pitchFamily="50" charset="0"/>
              </a:rPr>
              <a:t>*Client is responsible for air travel, hotel accommodations and incidentals for up to two nights</a:t>
            </a:r>
          </a:p>
        </p:txBody>
      </p:sp>
      <p:pic>
        <p:nvPicPr>
          <p:cNvPr id="4" name="Picture 3" descr="A person with dark hair and red lipstick&#10;&#10;Description automatically generated">
            <a:extLst>
              <a:ext uri="{FF2B5EF4-FFF2-40B4-BE49-F238E27FC236}">
                <a16:creationId xmlns:a16="http://schemas.microsoft.com/office/drawing/2014/main" id="{70FBAC66-8712-1395-A6EC-9ED62BA9673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94438" y="5462165"/>
            <a:ext cx="889393" cy="1341285"/>
          </a:xfrm>
          <a:prstGeom prst="rect">
            <a:avLst/>
          </a:prstGeom>
        </p:spPr>
      </p:pic>
    </p:spTree>
    <p:extLst>
      <p:ext uri="{BB962C8B-B14F-4D97-AF65-F5344CB8AC3E}">
        <p14:creationId xmlns:p14="http://schemas.microsoft.com/office/powerpoint/2010/main" val="16354158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20392</TotalTime>
  <Words>261</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18</cp:revision>
  <dcterms:created xsi:type="dcterms:W3CDTF">2023-12-15T21:28:02Z</dcterms:created>
  <dcterms:modified xsi:type="dcterms:W3CDTF">2024-01-04T18:56:06Z</dcterms:modified>
</cp:coreProperties>
</file>