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3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72626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youtube.com/watch?v=AvJq202RV9A" TargetMode="External"/><Relationship Id="rId4" Type="http://schemas.openxmlformats.org/officeDocument/2006/relationships/hyperlink" Target="https://www.youtube.com/watch?v=6oCXxXdVge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3984AF2-3F70-C136-A0AE-AD0E3FA4A50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113" r="15972"/>
          <a:stretch/>
        </p:blipFill>
        <p:spPr bwMode="auto">
          <a:xfrm>
            <a:off x="1233750" y="668393"/>
            <a:ext cx="2570564" cy="2595790"/>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22626" y="428178"/>
            <a:ext cx="7059584" cy="6001643"/>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0000500000000000000" pitchFamily="50" charset="0"/>
                <a:hlinkClick r:id="rId4">
                  <a:extLst>
                    <a:ext uri="{A12FA001-AC4F-418D-AE19-62706E023703}">
                      <ahyp:hlinkClr xmlns:ahyp="http://schemas.microsoft.com/office/drawing/2018/hyperlinkcolor" val="tx"/>
                    </a:ext>
                  </a:extLst>
                </a:hlinkClick>
              </a:rPr>
              <a:t>Watch Pandit </a:t>
            </a:r>
            <a:r>
              <a:rPr lang="en-US" sz="1200" b="1" dirty="0" err="1">
                <a:solidFill>
                  <a:srgbClr val="28A6DF"/>
                </a:solidFill>
                <a:latin typeface="Montserrat" panose="00000500000000000000" pitchFamily="50" charset="0"/>
                <a:hlinkClick r:id="rId4">
                  <a:extLst>
                    <a:ext uri="{A12FA001-AC4F-418D-AE19-62706E023703}">
                      <ahyp:hlinkClr xmlns:ahyp="http://schemas.microsoft.com/office/drawing/2018/hyperlinkcolor" val="tx"/>
                    </a:ext>
                  </a:extLst>
                </a:hlinkClick>
              </a:rPr>
              <a:t>Dasa</a:t>
            </a:r>
            <a:r>
              <a:rPr lang="en-US" sz="1200" b="1" dirty="0">
                <a:solidFill>
                  <a:srgbClr val="28A6DF"/>
                </a:solidFill>
                <a:latin typeface="Montserrat" panose="00000500000000000000" pitchFamily="50" charset="0"/>
                <a:hlinkClick r:id="rId4">
                  <a:extLst>
                    <a:ext uri="{A12FA001-AC4F-418D-AE19-62706E023703}">
                      <ahyp:hlinkClr xmlns:ahyp="http://schemas.microsoft.com/office/drawing/2018/hyperlinkcolor" val="tx"/>
                    </a:ext>
                  </a:extLst>
                </a:hlinkClick>
              </a:rPr>
              <a:t>: LEAD2017</a:t>
            </a: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00B0F0"/>
              </a:solidFill>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5">
                  <a:extLst>
                    <a:ext uri="{A12FA001-AC4F-418D-AE19-62706E023703}">
                      <ahyp:hlinkClr xmlns:ahyp="http://schemas.microsoft.com/office/drawing/2018/hyperlinkcolor" val="tx"/>
                    </a:ext>
                  </a:extLst>
                </a:hlinkClick>
              </a:rPr>
              <a:t>Watch Pandit's Speaker Reel</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Mindful Leadership Expert, author and former monk of 15 years, who presents the latest in scientific research on Mindfulness and has spoken to many Fortune 500 and Fortune 100 companies inspiring leaders or those aspiring for leadership positions to manage and lead mindfully and without ego.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Author of </a:t>
            </a:r>
            <a:r>
              <a:rPr lang="en-US" sz="1200" i="1" dirty="0">
                <a:latin typeface="Montserrat" panose="02000505000000020004" pitchFamily="2" charset="0"/>
              </a:rPr>
              <a:t>Urban Monk, </a:t>
            </a:r>
            <a:r>
              <a:rPr lang="en-US" sz="1200" dirty="0">
                <a:latin typeface="Montserrat" panose="02000505000000020004" pitchFamily="2" charset="0"/>
              </a:rPr>
              <a:t>in which he recounts the turning point in his life that came after his family lost their multimillion-dollar business, which ultimately led him to living as a monk for 15 years in New York City</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Has over 13,000 hours of personal meditation practice which he uses to teach mindfulness techniques that can be used to reduce stress and boost emotional intelligence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Has been featured in the Wall Street Journal, Inc. Magazine, PBS, NPR, The New York Times, Psychology Today and writes for HuffPost</a:t>
            </a:r>
          </a:p>
          <a:p>
            <a:pPr algn="just">
              <a:buClr>
                <a:srgbClr val="28A6DF"/>
              </a:buClr>
              <a:buSzPct val="120000"/>
            </a:pPr>
            <a:endParaRPr lang="en-US" sz="1200" b="0" i="0" dirty="0">
              <a:solidFill>
                <a:srgbClr val="000000"/>
              </a:solidFill>
              <a:effectLst/>
              <a:latin typeface="Montserrat" panose="02000505000000020004" pitchFamily="2" charset="0"/>
            </a:endParaRPr>
          </a:p>
          <a:p>
            <a:pPr algn="just">
              <a:buClr>
                <a:srgbClr val="28A6DF"/>
              </a:buClr>
              <a:buSzPct val="120000"/>
            </a:pPr>
            <a:r>
              <a:rPr lang="en-US" sz="1200" b="1" dirty="0">
                <a:solidFill>
                  <a:srgbClr val="000000"/>
                </a:solidFill>
                <a:latin typeface="Montserrat" pitchFamily="2" charset="77"/>
              </a:rPr>
              <a:t>Key Takeaways: </a:t>
            </a:r>
            <a:endParaRPr lang="en-US" sz="1200" b="1" i="0" dirty="0">
              <a:solidFill>
                <a:srgbClr val="000000"/>
              </a:solidFill>
              <a:effectLst/>
              <a:latin typeface="Montserrat" pitchFamily="2" charset="77"/>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itchFamily="2" charset="77"/>
              </a:rPr>
              <a:t> How to develop positive social connections in a hybrid workplace</a:t>
            </a: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itchFamily="2" charset="77"/>
              </a:rPr>
              <a:t>Research and benefits of Practicing mindfulness at work</a:t>
            </a: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itchFamily="2" charset="77"/>
              </a:rPr>
              <a:t>Tips on how to shift our mindset to lean and grow from life’s challenges</a:t>
            </a: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itchFamily="2" charset="77"/>
              </a:rPr>
              <a:t>Learning to strengthen the mind and develop a positive mindset</a:t>
            </a:r>
          </a:p>
          <a:p>
            <a:pPr marL="174625" indent="-174625" algn="just">
              <a:buClr>
                <a:srgbClr val="28A6DF"/>
              </a:buClr>
              <a:buSzPct val="120000"/>
              <a:buFont typeface="Montserrat" panose="00000500000000000000" pitchFamily="50" charset="0"/>
              <a:buChar char="›"/>
            </a:pPr>
            <a:endParaRPr lang="en-US" sz="1200" dirty="0">
              <a:solidFill>
                <a:srgbClr val="1A2748"/>
              </a:solidFill>
              <a:latin typeface="Open Sans" panose="020B0606030504020204" pitchFamily="34" charset="0"/>
            </a:endParaRPr>
          </a:p>
          <a:p>
            <a:pPr algn="just">
              <a:buClr>
                <a:srgbClr val="28A6DF"/>
              </a:buClr>
              <a:buSzPct val="120000"/>
            </a:pPr>
            <a:r>
              <a:rPr lang="en-US" sz="1200" b="1" dirty="0">
                <a:latin typeface="Montserrat" panose="00000500000000000000" pitchFamily="50" charset="0"/>
              </a:rPr>
              <a:t>Sample Keynote Topics: </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The Future of Work and Mindful Leadership</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Creating A Mindful and Positive Workplace Culture</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Developing Resilience During Change</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A Mindful Approach To Team Building</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Stress Management and Work-Life Integration</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43586" y="3264183"/>
            <a:ext cx="4479040" cy="1537033"/>
            <a:chOff x="370049" y="3215479"/>
            <a:chExt cx="4479040" cy="1537033"/>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latin typeface="LEMON MILK" panose="00000500000000000000" pitchFamily="50" charset="0"/>
                </a:rPr>
                <a:t>PANDIT DASA</a:t>
              </a:r>
              <a:endParaRPr lang="en-US" sz="3200" b="1" dirty="0">
                <a:solidFill>
                  <a:schemeClr val="tx1"/>
                </a:solidFill>
                <a:latin typeface="LEMON MILK" panose="00000500000000000000" pitchFamily="50" charset="0"/>
              </a:endParaRPr>
            </a:p>
            <a:p>
              <a:pPr algn="ctr"/>
              <a:r>
                <a:rPr lang="en-US" sz="1600" b="1" dirty="0">
                  <a:latin typeface="Montserrat" panose="02000505000000020004" pitchFamily="2" charset="0"/>
                </a:rPr>
                <a:t>Workplace </a:t>
              </a:r>
              <a:r>
                <a:rPr lang="en-US" sz="1600" b="1" dirty="0" err="1">
                  <a:latin typeface="Montserrat" panose="02000505000000020004" pitchFamily="2" charset="0"/>
                </a:rPr>
                <a:t>Culutre</a:t>
              </a:r>
              <a:r>
                <a:rPr lang="en-US" sz="1600" b="1" dirty="0">
                  <a:latin typeface="Montserrat" panose="02000505000000020004" pitchFamily="2" charset="0"/>
                </a:rPr>
                <a:t> &amp; </a:t>
              </a:r>
            </a:p>
            <a:p>
              <a:pPr algn="ctr"/>
              <a:r>
                <a:rPr lang="en-US" sz="1600" b="1" dirty="0">
                  <a:latin typeface="Montserrat" panose="02000505000000020004" pitchFamily="2" charset="0"/>
                </a:rPr>
                <a:t>Mindfulness Expert</a:t>
              </a:r>
              <a:endParaRPr lang="en-US" b="1"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69361" y="4425318"/>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$20,000</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05974" y="4394871"/>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a:extLst>
              <a:ext uri="{FF2B5EF4-FFF2-40B4-BE49-F238E27FC236}">
                <a16:creationId xmlns:a16="http://schemas.microsoft.com/office/drawing/2014/main" id="{79FA4B0F-E324-AA50-136C-8C565815F9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405108"/>
            <a:ext cx="1432066" cy="13979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B687A1B-8CA5-A067-55EF-7C7A524A910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4880" y="5342123"/>
            <a:ext cx="1432066" cy="14609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F5DE15C-9846-DDA9-961B-AC3C898A2C62}"/>
              </a:ext>
            </a:extLst>
          </p:cNvPr>
          <p:cNvSpPr txBox="1"/>
          <p:nvPr/>
        </p:nvSpPr>
        <p:spPr>
          <a:xfrm>
            <a:off x="715831" y="4881038"/>
            <a:ext cx="3606401" cy="5078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first class, round-trip airfare, ground transportation in event city, hotel accommodations and incidentals for up to two nights</a:t>
            </a:r>
          </a:p>
        </p:txBody>
      </p:sp>
    </p:spTree>
    <p:extLst>
      <p:ext uri="{BB962C8B-B14F-4D97-AF65-F5344CB8AC3E}">
        <p14:creationId xmlns:p14="http://schemas.microsoft.com/office/powerpoint/2010/main" val="4186403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27415</TotalTime>
  <Words>269</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LEMON MILK</vt:lpstr>
      <vt:lpstr>Montserrat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29</cp:revision>
  <dcterms:created xsi:type="dcterms:W3CDTF">2023-12-15T21:28:02Z</dcterms:created>
  <dcterms:modified xsi:type="dcterms:W3CDTF">2024-01-10T20:43:48Z</dcterms:modified>
</cp:coreProperties>
</file>