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74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945FC-5EAF-4C3C-AFFE-1DCA1724910E}"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450-D7BF-4260-AA06-D4A5E0649978}" type="slidenum">
              <a:rPr lang="en-US" smtClean="0"/>
              <a:t>‹#›</a:t>
            </a:fld>
            <a:endParaRPr lang="en-US"/>
          </a:p>
        </p:txBody>
      </p:sp>
    </p:spTree>
    <p:extLst>
      <p:ext uri="{BB962C8B-B14F-4D97-AF65-F5344CB8AC3E}">
        <p14:creationId xmlns:p14="http://schemas.microsoft.com/office/powerpoint/2010/main" val="2304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01F3D-6903-4616-973D-EA27DA31FBBB}" type="slidenum">
              <a:rPr lang="en-US" smtClean="0"/>
              <a:t>1</a:t>
            </a:fld>
            <a:endParaRPr lang="en-US"/>
          </a:p>
        </p:txBody>
      </p:sp>
    </p:spTree>
    <p:extLst>
      <p:ext uri="{BB962C8B-B14F-4D97-AF65-F5344CB8AC3E}">
        <p14:creationId xmlns:p14="http://schemas.microsoft.com/office/powerpoint/2010/main" val="106769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07EC-B6D4-C30A-6276-77ADF88DA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9F6F1-8614-EBEF-FC72-B9A91248E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11C5C-44A7-A716-545F-E65EE318BBD2}"/>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5" name="Footer Placeholder 4">
            <a:extLst>
              <a:ext uri="{FF2B5EF4-FFF2-40B4-BE49-F238E27FC236}">
                <a16:creationId xmlns:a16="http://schemas.microsoft.com/office/drawing/2014/main" id="{7F5770C3-DFDC-D2E3-2707-DF3B72D66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7A80B-1051-8BC8-E076-EFBC9D74495F}"/>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63495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2D9A-A6AD-483F-0437-37AD6CD47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208E5-8EEA-597C-1DC1-519B9EC55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800C7-4F18-2371-1E61-A90310DE7492}"/>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5" name="Footer Placeholder 4">
            <a:extLst>
              <a:ext uri="{FF2B5EF4-FFF2-40B4-BE49-F238E27FC236}">
                <a16:creationId xmlns:a16="http://schemas.microsoft.com/office/drawing/2014/main" id="{BD42E7C9-10AC-7018-C9A5-5D03A1678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B5930-CE82-424A-5114-3AC3DB05DECE}"/>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61539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E16529-EA3A-6331-CF82-B80736E76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481A5-A5CF-EACF-33DB-B0CA804609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7101F-019D-9119-FB0E-44F016B33650}"/>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5" name="Footer Placeholder 4">
            <a:extLst>
              <a:ext uri="{FF2B5EF4-FFF2-40B4-BE49-F238E27FC236}">
                <a16:creationId xmlns:a16="http://schemas.microsoft.com/office/drawing/2014/main" id="{A24A9816-A14D-5D44-153A-FA037BAB9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C049-2961-776B-315D-340238E93A1A}"/>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351056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9C0E-89FA-4B13-5C0C-6BB7349C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C70B8-8943-C379-CA0D-0A0D05AD7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E0CFD-44E7-9DC9-D84C-863EDF5A5E72}"/>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5" name="Footer Placeholder 4">
            <a:extLst>
              <a:ext uri="{FF2B5EF4-FFF2-40B4-BE49-F238E27FC236}">
                <a16:creationId xmlns:a16="http://schemas.microsoft.com/office/drawing/2014/main" id="{97CCC90D-42BD-AC14-A560-59F17B58B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8C25E-8768-B516-759C-37158C347F45}"/>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98795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113C-57FF-39FF-C3CC-1A01C75E7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C6BD4E-EA34-DF3A-D69F-915FA1462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2C045-ADED-EB13-D450-53DCDC8AD62D}"/>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5" name="Footer Placeholder 4">
            <a:extLst>
              <a:ext uri="{FF2B5EF4-FFF2-40B4-BE49-F238E27FC236}">
                <a16:creationId xmlns:a16="http://schemas.microsoft.com/office/drawing/2014/main" id="{A6FA407F-2BA0-4BFC-50B9-CC7348088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99974-CDE3-6389-2B3E-492282BC66E1}"/>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23083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3540-B242-38F3-AC90-ED373DC2F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6CBA5-F9FB-C81E-43C9-94755E0C9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18066-8A1A-FE06-0A0F-F8A15C7D4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C91B1-53BA-83DC-6642-947BC81347FE}"/>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6" name="Footer Placeholder 5">
            <a:extLst>
              <a:ext uri="{FF2B5EF4-FFF2-40B4-BE49-F238E27FC236}">
                <a16:creationId xmlns:a16="http://schemas.microsoft.com/office/drawing/2014/main" id="{8DD31BB1-5E69-7EE3-B303-443194B62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0898B-C051-FE89-2F11-60A9A18ADF44}"/>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268381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633F-C512-058D-F649-61C257570E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C70F7-7004-C58B-9132-0C411C5E7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4428E-60CD-C88C-79B9-2D050C1FC0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3F92E-31E9-91EA-F3F9-8E170BF8F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CBF06-74B3-9B30-1F4F-3818AB8D8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AF4D3-C08C-932A-5AA5-CB24C47133DC}"/>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8" name="Footer Placeholder 7">
            <a:extLst>
              <a:ext uri="{FF2B5EF4-FFF2-40B4-BE49-F238E27FC236}">
                <a16:creationId xmlns:a16="http://schemas.microsoft.com/office/drawing/2014/main" id="{7824E06D-36D9-44C6-BB78-7D19FD58E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CF4E9-6DB7-E917-53E1-BCCF52F1C369}"/>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51937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1A48-C44E-CF66-FE8E-B437981AAD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4502F2-7E76-45B7-E342-3782C368A1D6}"/>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4" name="Footer Placeholder 3">
            <a:extLst>
              <a:ext uri="{FF2B5EF4-FFF2-40B4-BE49-F238E27FC236}">
                <a16:creationId xmlns:a16="http://schemas.microsoft.com/office/drawing/2014/main" id="{A0628FB6-E0C4-43F6-85EA-0711ABB50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FB3FF-5604-F6EC-DD10-DB2AFE546926}"/>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98876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3EAC6-00D2-898D-48B4-1B9D3CC366D3}"/>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3" name="Footer Placeholder 2">
            <a:extLst>
              <a:ext uri="{FF2B5EF4-FFF2-40B4-BE49-F238E27FC236}">
                <a16:creationId xmlns:a16="http://schemas.microsoft.com/office/drawing/2014/main" id="{9FDEB05E-59BC-0D20-9CAE-D7DB9880C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A26A90-FC22-5092-04A0-ED93AFE4A123}"/>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360859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D75E-FC1B-2EBA-2F37-5AEEDB031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732849-94F1-9012-2A19-8121B90D2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4A30E-B286-EC9B-D048-763A3D24C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5E979-1B1D-B488-C192-0ABA4AB1717F}"/>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6" name="Footer Placeholder 5">
            <a:extLst>
              <a:ext uri="{FF2B5EF4-FFF2-40B4-BE49-F238E27FC236}">
                <a16:creationId xmlns:a16="http://schemas.microsoft.com/office/drawing/2014/main" id="{F3A994E9-DCEB-0355-6E60-C012CB202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2D43B-8D96-6537-5931-4C70791D528F}"/>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52366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9CBA-7880-0350-26BD-9C8C9DC67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5E475D-4010-FFAE-EA7A-0F78CAE81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5000DB-1711-98E1-CBF9-FC640A68C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562A9-FAFF-CD79-A57F-ECEB4A1EF410}"/>
              </a:ext>
            </a:extLst>
          </p:cNvPr>
          <p:cNvSpPr>
            <a:spLocks noGrp="1"/>
          </p:cNvSpPr>
          <p:nvPr>
            <p:ph type="dt" sz="half" idx="10"/>
          </p:nvPr>
        </p:nvSpPr>
        <p:spPr/>
        <p:txBody>
          <a:bodyPr/>
          <a:lstStyle/>
          <a:p>
            <a:fld id="{D258C32D-DC59-49BC-BCC4-4B04559FBC9B}" type="datetimeFigureOut">
              <a:rPr lang="en-US" smtClean="0"/>
              <a:t>12/27/2023</a:t>
            </a:fld>
            <a:endParaRPr lang="en-US"/>
          </a:p>
        </p:txBody>
      </p:sp>
      <p:sp>
        <p:nvSpPr>
          <p:cNvPr id="6" name="Footer Placeholder 5">
            <a:extLst>
              <a:ext uri="{FF2B5EF4-FFF2-40B4-BE49-F238E27FC236}">
                <a16:creationId xmlns:a16="http://schemas.microsoft.com/office/drawing/2014/main" id="{B50995F7-5FF3-3D51-4E6B-50B54A980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8BFEC-9609-30B9-CF9F-9292C358B8F6}"/>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10500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A59104-D1CE-A17D-0867-655A89AB1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CE64E-24C3-685B-6295-D00265F89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3A82D-0549-0F17-5730-DDFE3A51F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8C32D-DC59-49BC-BCC4-4B04559FBC9B}" type="datetimeFigureOut">
              <a:rPr lang="en-US" smtClean="0"/>
              <a:t>12/27/2023</a:t>
            </a:fld>
            <a:endParaRPr lang="en-US"/>
          </a:p>
        </p:txBody>
      </p:sp>
      <p:sp>
        <p:nvSpPr>
          <p:cNvPr id="5" name="Footer Placeholder 4">
            <a:extLst>
              <a:ext uri="{FF2B5EF4-FFF2-40B4-BE49-F238E27FC236}">
                <a16:creationId xmlns:a16="http://schemas.microsoft.com/office/drawing/2014/main" id="{EDC88333-71C5-5B43-6D53-EAAE3349B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B6A047-6888-E179-A902-A52559F4A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08842-1692-498C-A028-A022AF867CFE}" type="slidenum">
              <a:rPr lang="en-US" smtClean="0"/>
              <a:t>‹#›</a:t>
            </a:fld>
            <a:endParaRPr lang="en-US"/>
          </a:p>
        </p:txBody>
      </p:sp>
    </p:spTree>
    <p:extLst>
      <p:ext uri="{BB962C8B-B14F-4D97-AF65-F5344CB8AC3E}">
        <p14:creationId xmlns:p14="http://schemas.microsoft.com/office/powerpoint/2010/main" val="153799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watch?v=hgk5SCkPYp8" TargetMode="External"/><Relationship Id="rId4" Type="http://schemas.openxmlformats.org/officeDocument/2006/relationships/hyperlink" Target="https://www.youtube.com/watch?v=8g_EgzFmb4I"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7E49DC6-0E36-3FEE-60DD-C2ED5E8330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26" t="13353" r="33136" b="24116"/>
          <a:stretch/>
        </p:blipFill>
        <p:spPr bwMode="auto">
          <a:xfrm>
            <a:off x="1136253" y="595835"/>
            <a:ext cx="2829258" cy="2845843"/>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52B9A0B-05B2-4030-9BE6-25613BECE91B}"/>
              </a:ext>
            </a:extLst>
          </p:cNvPr>
          <p:cNvSpPr>
            <a:spLocks noGrp="1"/>
          </p:cNvSpPr>
          <p:nvPr>
            <p:ph type="sldNum" sz="quarter" idx="12"/>
          </p:nvPr>
        </p:nvSpPr>
        <p:spPr/>
        <p:txBody>
          <a:bodyPr/>
          <a:lstStyle/>
          <a:p>
            <a:fld id="{AE9247E1-8B9F-43C5-AC1A-30D5214D3D98}" type="slidenum">
              <a:rPr lang="en-US" smtClean="0"/>
              <a:pPr/>
              <a:t>1</a:t>
            </a:fld>
            <a:endParaRPr lang="en-US"/>
          </a:p>
        </p:txBody>
      </p:sp>
      <p:sp>
        <p:nvSpPr>
          <p:cNvPr id="15" name="TextBox 14">
            <a:extLst>
              <a:ext uri="{FF2B5EF4-FFF2-40B4-BE49-F238E27FC236}">
                <a16:creationId xmlns:a16="http://schemas.microsoft.com/office/drawing/2014/main" id="{60BA598E-9998-4697-8480-B444D32C63CE}"/>
              </a:ext>
            </a:extLst>
          </p:cNvPr>
          <p:cNvSpPr txBox="1"/>
          <p:nvPr/>
        </p:nvSpPr>
        <p:spPr>
          <a:xfrm>
            <a:off x="4794364" y="751109"/>
            <a:ext cx="7059584" cy="4939814"/>
          </a:xfrm>
          <a:prstGeom prst="rect">
            <a:avLst/>
          </a:prstGeom>
          <a:noFill/>
        </p:spPr>
        <p:txBody>
          <a:bodyPr wrap="square">
            <a:spAutoFit/>
          </a:bodyPr>
          <a:lstStyle/>
          <a:p>
            <a:pPr algn="just">
              <a:buClr>
                <a:srgbClr val="28A6DF"/>
              </a:buClr>
              <a:buSzPct val="120000"/>
            </a:pPr>
            <a:r>
              <a:rPr lang="en-US" sz="1200" b="1" dirty="0">
                <a:solidFill>
                  <a:srgbClr val="28A6DF"/>
                </a:solidFill>
                <a:latin typeface="Montserrat" panose="02000505000000020004" pitchFamily="2" charset="0"/>
                <a:hlinkClick r:id="rId4">
                  <a:extLst>
                    <a:ext uri="{A12FA001-AC4F-418D-AE19-62706E023703}">
                      <ahyp:hlinkClr xmlns:ahyp="http://schemas.microsoft.com/office/drawing/2018/hyperlinkcolor" val="tx"/>
                    </a:ext>
                  </a:extLst>
                </a:hlinkClick>
              </a:rPr>
              <a:t>Watch Meridith Elliott Powell: Keynote Speaking Reel</a:t>
            </a:r>
            <a:endParaRPr lang="en-US" sz="1200" b="1" dirty="0">
              <a:solidFill>
                <a:srgbClr val="28A6DF"/>
              </a:solidFill>
              <a:latin typeface="Montserrat" panose="02000505000000020004" pitchFamily="2" charset="0"/>
            </a:endParaRPr>
          </a:p>
          <a:p>
            <a:pPr algn="just">
              <a:buClr>
                <a:srgbClr val="28A6DF"/>
              </a:buClr>
              <a:buSzPct val="120000"/>
            </a:pPr>
            <a:endParaRPr lang="en-US" sz="1200" b="1" dirty="0">
              <a:solidFill>
                <a:srgbClr val="28A6DF"/>
              </a:solidFill>
              <a:latin typeface="Montserrat" panose="02000505000000020004" pitchFamily="2" charset="0"/>
            </a:endParaRPr>
          </a:p>
          <a:p>
            <a:pPr algn="just">
              <a:buClr>
                <a:srgbClr val="28A6DF"/>
              </a:buClr>
              <a:buSzPct val="120000"/>
            </a:pPr>
            <a:r>
              <a:rPr lang="en-US" sz="1200" b="1" dirty="0">
                <a:solidFill>
                  <a:srgbClr val="28A6DF"/>
                </a:solidFill>
                <a:latin typeface="Montserrat" panose="02000505000000020004" pitchFamily="2" charset="0"/>
                <a:hlinkClick r:id="rId5">
                  <a:extLst>
                    <a:ext uri="{A12FA001-AC4F-418D-AE19-62706E023703}">
                      <ahyp:hlinkClr xmlns:ahyp="http://schemas.microsoft.com/office/drawing/2018/hyperlinkcolor" val="tx"/>
                    </a:ext>
                  </a:extLst>
                </a:hlinkClick>
              </a:rPr>
              <a:t>Watch Meridith Elliott Powell: You need new sales techniques!</a:t>
            </a:r>
            <a:endParaRPr lang="en-US" sz="1200" b="1" dirty="0">
              <a:solidFill>
                <a:srgbClr val="28A6DF"/>
              </a:solidFill>
              <a:latin typeface="Montserrat" panose="02000505000000020004" pitchFamily="2" charset="0"/>
            </a:endParaRPr>
          </a:p>
          <a:p>
            <a:pPr algn="just">
              <a:buClr>
                <a:srgbClr val="28A6DF"/>
              </a:buClr>
              <a:buSzPct val="120000"/>
            </a:pPr>
            <a:endParaRPr kumimoji="0" lang="en-US" sz="1200" b="0" i="0" u="none" strike="noStrike" kern="1200" cap="none" spc="0" normalizeH="0" baseline="0" noProof="0" dirty="0">
              <a:ln>
                <a:noFill/>
              </a:ln>
              <a:solidFill>
                <a:prstClr val="black"/>
              </a:solidFill>
              <a:effectLst/>
              <a:highlight>
                <a:srgbClr val="FFFF00"/>
              </a:highlight>
              <a:uLnTx/>
              <a:uFillTx/>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dirty="0">
                <a:solidFill>
                  <a:prstClr val="black"/>
                </a:solidFill>
                <a:latin typeface="Montserrat" panose="02000505000000020004" pitchFamily="2" charset="0"/>
              </a:rPr>
              <a:t>Centers her presentations around the idea of uncertainty and how to thrive through change by asking the question why so many of us let unpredictability become an obstacle to our success</a:t>
            </a:r>
          </a:p>
          <a:p>
            <a:pPr marL="174625" indent="-174625" algn="just">
              <a:buClr>
                <a:srgbClr val="28A6DF"/>
              </a:buClr>
              <a:buSzPct val="120000"/>
              <a:buFont typeface="Montserrat" panose="00000500000000000000" pitchFamily="50" charset="0"/>
              <a:buChar char="›"/>
            </a:pPr>
            <a:endParaRPr lang="en-US" sz="1200" dirty="0">
              <a:solidFill>
                <a:prstClr val="black"/>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dirty="0">
                <a:solidFill>
                  <a:prstClr val="black"/>
                </a:solidFill>
                <a:latin typeface="Montserrat" panose="02000505000000020004" pitchFamily="2" charset="0"/>
              </a:rPr>
              <a:t>Her new approach to how you sell, how you lead and how you grow your organization stems from the power of turning uncertainty into a strategic advantage</a:t>
            </a:r>
          </a:p>
          <a:p>
            <a:pPr marL="174625" indent="-174625" algn="just">
              <a:buClr>
                <a:srgbClr val="28A6DF"/>
              </a:buClr>
              <a:buSzPct val="120000"/>
              <a:buFont typeface="Montserrat" panose="00000500000000000000" pitchFamily="50" charset="0"/>
              <a:buChar char="›"/>
            </a:pPr>
            <a:endParaRPr lang="en-US" sz="1200" dirty="0">
              <a:solidFill>
                <a:prstClr val="black"/>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dirty="0">
                <a:solidFill>
                  <a:prstClr val="black"/>
                </a:solidFill>
                <a:latin typeface="Montserrat" panose="02000505000000020004" pitchFamily="2" charset="0"/>
              </a:rPr>
              <a:t>Compiled her knowledge into a 9 step formula for making uncertainty your company’s strategic advantage</a:t>
            </a:r>
          </a:p>
          <a:p>
            <a:pPr marL="174625" indent="-174625" algn="just">
              <a:buClr>
                <a:srgbClr val="28A6DF"/>
              </a:buClr>
              <a:buSzPct val="120000"/>
              <a:buFont typeface="Montserrat" panose="00000500000000000000" pitchFamily="50" charset="0"/>
              <a:buChar char="›"/>
            </a:pPr>
            <a:endParaRPr lang="en-US" sz="1200" dirty="0">
              <a:solidFill>
                <a:prstClr val="black"/>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dirty="0">
                <a:solidFill>
                  <a:prstClr val="black"/>
                </a:solidFill>
                <a:latin typeface="Montserrat" panose="02000505000000020004" pitchFamily="2" charset="0"/>
              </a:rPr>
              <a:t>Recognized as a highly engaging female business strategy keynote speaker and sales futurist, delivering a cutting-edge message, rooted in real-life examples and real-world knowledge to connect on a tangible level with audiences</a:t>
            </a:r>
          </a:p>
          <a:p>
            <a:pPr algn="just">
              <a:buClr>
                <a:srgbClr val="28A6DF"/>
              </a:buClr>
              <a:buSzPct val="120000"/>
            </a:pPr>
            <a:endParaRPr lang="en-US" sz="1100" b="1" dirty="0">
              <a:highlight>
                <a:srgbClr val="FFFF00"/>
              </a:highlight>
              <a:latin typeface="Montserrat" panose="02000505000000020004" pitchFamily="2" charset="0"/>
            </a:endParaRPr>
          </a:p>
          <a:p>
            <a:pPr algn="just">
              <a:buClr>
                <a:srgbClr val="28A6DF"/>
              </a:buClr>
              <a:buSzPct val="120000"/>
            </a:pPr>
            <a:r>
              <a:rPr lang="en-US" sz="1100" b="1" dirty="0">
                <a:latin typeface="Montserrat" panose="02000505000000020004" pitchFamily="2" charset="0"/>
              </a:rPr>
              <a:t>Key Takeaways: </a:t>
            </a: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Shares research results on what 800 of your fellow CEOs and leaders think, feel and are doing in the face of uncertainty and shares her 9 step formula for turning that uncertainty into a competitive advantage </a:t>
            </a: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With her “Sales Redefined” keynote, audiences will gain a deep understanding of how their marketplace has changed, alignment of sales and marketing, client buying behavior and the competitive landscape</a:t>
            </a:r>
            <a:endParaRPr lang="en-US" sz="1100" dirty="0">
              <a:solidFill>
                <a:srgbClr val="0C1115"/>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endParaRPr lang="en-US" sz="1100" dirty="0">
              <a:highlight>
                <a:srgbClr val="FFFF00"/>
              </a:highlight>
              <a:latin typeface="Montserrat" panose="02000505000000020004" pitchFamily="2" charset="0"/>
            </a:endParaRPr>
          </a:p>
        </p:txBody>
      </p:sp>
      <p:sp>
        <p:nvSpPr>
          <p:cNvPr id="12" name="Title 1">
            <a:extLst>
              <a:ext uri="{FF2B5EF4-FFF2-40B4-BE49-F238E27FC236}">
                <a16:creationId xmlns:a16="http://schemas.microsoft.com/office/drawing/2014/main" id="{81E9C843-D5FA-457E-B926-84EBA9EEFF56}"/>
              </a:ext>
            </a:extLst>
          </p:cNvPr>
          <p:cNvSpPr txBox="1">
            <a:spLocks/>
          </p:cNvSpPr>
          <p:nvPr/>
        </p:nvSpPr>
        <p:spPr>
          <a:xfrm>
            <a:off x="315324" y="3538438"/>
            <a:ext cx="4479040" cy="1130688"/>
          </a:xfrm>
          <a:prstGeom prst="rect">
            <a:avLst/>
          </a:prstGeom>
        </p:spPr>
        <p:txBody>
          <a:bodyPr vert="horz" lIns="91440" tIns="45720" rIns="91440" bIns="45720" rtlCol="0" anchor="ctr">
            <a:no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tx1"/>
                </a:solidFill>
                <a:latin typeface="LEMON MILK" panose="00000500000000000000" pitchFamily="50" charset="0"/>
              </a:rPr>
              <a:t>MERIDITH ELLIOTT POWELL</a:t>
            </a:r>
          </a:p>
          <a:p>
            <a:pPr algn="ctr"/>
            <a:r>
              <a:rPr lang="en-US" sz="1600" dirty="0">
                <a:solidFill>
                  <a:schemeClr val="tx1"/>
                </a:solidFill>
                <a:latin typeface="Montserrat" panose="02000505000000020004" pitchFamily="2" charset="0"/>
              </a:rPr>
              <a:t>Sales &amp; Business Growth Strategist</a:t>
            </a:r>
            <a:endParaRPr lang="en-US" dirty="0">
              <a:solidFill>
                <a:schemeClr val="tx1"/>
              </a:solidFill>
              <a:latin typeface="Montserrat" panose="02000505000000020004" pitchFamily="2" charset="0"/>
            </a:endParaRPr>
          </a:p>
        </p:txBody>
      </p:sp>
      <p:cxnSp>
        <p:nvCxnSpPr>
          <p:cNvPr id="20" name="Straight Connector 19">
            <a:extLst>
              <a:ext uri="{FF2B5EF4-FFF2-40B4-BE49-F238E27FC236}">
                <a16:creationId xmlns:a16="http://schemas.microsoft.com/office/drawing/2014/main" id="{77C00563-F78D-4CA8-B366-24E0BB5C42ED}"/>
              </a:ext>
            </a:extLst>
          </p:cNvPr>
          <p:cNvCxnSpPr>
            <a:cxnSpLocks/>
          </p:cNvCxnSpPr>
          <p:nvPr/>
        </p:nvCxnSpPr>
        <p:spPr>
          <a:xfrm>
            <a:off x="370049" y="4816792"/>
            <a:ext cx="4226116"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A white book with black text&#10;&#10;Description automatically generated">
            <a:extLst>
              <a:ext uri="{FF2B5EF4-FFF2-40B4-BE49-F238E27FC236}">
                <a16:creationId xmlns:a16="http://schemas.microsoft.com/office/drawing/2014/main" id="{27A19024-B735-D562-74C5-137BB1D3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64459"/>
            <a:ext cx="1472753" cy="1893540"/>
          </a:xfrm>
          <a:prstGeom prst="rect">
            <a:avLst/>
          </a:prstGeom>
        </p:spPr>
      </p:pic>
      <p:pic>
        <p:nvPicPr>
          <p:cNvPr id="6" name="Picture 5" descr="A book with text on it&#10;&#10;Description automatically generated">
            <a:extLst>
              <a:ext uri="{FF2B5EF4-FFF2-40B4-BE49-F238E27FC236}">
                <a16:creationId xmlns:a16="http://schemas.microsoft.com/office/drawing/2014/main" id="{75881F31-30BD-08BD-9151-5F01DA5DD3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8170" y="5089155"/>
            <a:ext cx="1234937" cy="1644147"/>
          </a:xfrm>
          <a:prstGeom prst="rect">
            <a:avLst/>
          </a:prstGeom>
        </p:spPr>
      </p:pic>
      <p:pic>
        <p:nvPicPr>
          <p:cNvPr id="8" name="Picture 7" descr="A white book with red text&#10;&#10;Description automatically generated">
            <a:extLst>
              <a:ext uri="{FF2B5EF4-FFF2-40B4-BE49-F238E27FC236}">
                <a16:creationId xmlns:a16="http://schemas.microsoft.com/office/drawing/2014/main" id="{5ECB03DF-4EEC-0643-DDF9-AB80222691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4744" y="4952628"/>
            <a:ext cx="1471664" cy="1893541"/>
          </a:xfrm>
          <a:prstGeom prst="rect">
            <a:avLst/>
          </a:prstGeom>
        </p:spPr>
      </p:pic>
      <p:pic>
        <p:nvPicPr>
          <p:cNvPr id="10" name="Picture 9" descr="A book cover with text and a potted plant&#10;&#10;Description automatically generated">
            <a:extLst>
              <a:ext uri="{FF2B5EF4-FFF2-40B4-BE49-F238E27FC236}">
                <a16:creationId xmlns:a16="http://schemas.microsoft.com/office/drawing/2014/main" id="{56BA3F24-0175-BBE6-90C7-59E1383C94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3176" y="4899124"/>
            <a:ext cx="1553523" cy="2000548"/>
          </a:xfrm>
          <a:prstGeom prst="rect">
            <a:avLst/>
          </a:prstGeom>
        </p:spPr>
      </p:pic>
    </p:spTree>
    <p:extLst>
      <p:ext uri="{BB962C8B-B14F-4D97-AF65-F5344CB8AC3E}">
        <p14:creationId xmlns:p14="http://schemas.microsoft.com/office/powerpoint/2010/main" val="3513067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20258</TotalTime>
  <Words>211</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LEMON MILK</vt:lpstr>
      <vt:lpstr>Montserrat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Hesketh</dc:creator>
  <cp:lastModifiedBy>Duncan Hesketh</cp:lastModifiedBy>
  <cp:revision>16</cp:revision>
  <dcterms:created xsi:type="dcterms:W3CDTF">2023-12-15T21:28:02Z</dcterms:created>
  <dcterms:modified xsi:type="dcterms:W3CDTF">2024-01-03T20:14:15Z</dcterms:modified>
</cp:coreProperties>
</file>