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945FC-5EAF-4C3C-AFFE-1DCA1724910E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62450-D7BF-4260-AA06-D4A5E0649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38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39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707EC-B6D4-C30A-6276-77ADF88DA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9F6F1-8614-EBEF-FC72-B9A91248E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11C5C-44A7-A716-545F-E65EE318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770C3-DFDC-D2E3-2707-DF3B72D66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7A80B-1051-8BC8-E076-EFBC9D74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95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12D9A-A6AD-483F-0437-37AD6CD47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208E5-8EEA-597C-1DC1-519B9EC552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800C7-4F18-2371-1E61-A90310DE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E7C9-10AC-7018-C9A5-5D03A1678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B5930-CE82-424A-5114-3AC3DB05D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16529-EA3A-6331-CF82-B80736E76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0481A5-A5CF-EACF-33DB-B0CA8046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7101F-019D-9119-FB0E-44F016B33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A9816-A14D-5D44-153A-FA037BAB9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C049-2961-776B-315D-340238E93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56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A9C0E-89FA-4B13-5C0C-6BB7349C1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C70B8-8943-C379-CA0D-0A0D05AD7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E0CFD-44E7-9DC9-D84C-863EDF5A5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CC90D-42BD-AC14-A560-59F17B58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8C25E-8768-B516-759C-37158C34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58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3113C-57FF-39FF-C3CC-1A01C75E7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6BD4E-EA34-DF3A-D69F-915FA1462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2C045-ADED-EB13-D450-53DCDC8AD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A407F-2BA0-4BFC-50B9-CC7348088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99974-CDE3-6389-2B3E-492282BC6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43540-B242-38F3-AC90-ED373DC2F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6CBA5-F9FB-C81E-43C9-94755E0C9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18066-8A1A-FE06-0A0F-F8A15C7D4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AC91B1-53BA-83DC-6642-947BC8134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D31BB1-5E69-7EE3-B303-443194B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0898B-C051-FE89-2F11-60A9A18AD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1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D633F-C512-058D-F649-61C257570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BC70F7-7004-C58B-9132-0C411C5E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4428E-60CD-C88C-79B9-2D050C1FC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23F92E-31E9-91EA-F3F9-8E170BF8F0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7CBF06-74B3-9B30-1F4F-3818AB8D8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AF4D3-C08C-932A-5AA5-CB24C4713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24E06D-36D9-44C6-BB78-7D19FD58E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ACF4E9-6DB7-E917-53E1-BCCF52F1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1A48-C44E-CF66-FE8E-B437981AA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4502F2-7E76-45B7-E342-3782C36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628FB6-E0C4-43F6-85EA-0711ABB50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DFB3FF-5604-F6EC-DD10-DB2AFE546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6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23EAC6-00D2-898D-48B4-1B9D3CC3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DEB05E-59BC-0D20-9CAE-D7DB9880C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A26A90-FC22-5092-04A0-ED93AFE4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5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5D75E-FC1B-2EBA-2F37-5AEEDB031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32849-94F1-9012-2A19-8121B90D2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C4A30E-B286-EC9B-D048-763A3D24C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5E979-1B1D-B488-C192-0ABA4AB1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994E9-DCEB-0355-6E60-C012CB202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D43B-8D96-6537-5931-4C70791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60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9CBA-7880-0350-26BD-9C8C9DC67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5E475D-4010-FFAE-EA7A-0F78CAE811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000DB-1711-98E1-CBF9-FC640A68C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562A9-FAFF-CD79-A57F-ECEB4A1EF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995F7-5FF3-3D51-4E6B-50B54A98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8BFEC-9609-30B9-CF9F-9292C358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0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A59104-D1CE-A17D-0867-655A89AB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CE64E-24C3-685B-6295-D00265F89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3A82D-0549-0F17-5730-DDFE3A51F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32D-DC59-49BC-BCC4-4B04559FBC9B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88333-71C5-5B43-6D53-EAAE3349B5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B6A047-6888-E179-A902-A52559F4A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8842-1692-498C-A028-A022AF867C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99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jpe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g"/><Relationship Id="rId5" Type="http://schemas.openxmlformats.org/officeDocument/2006/relationships/image" Target="../media/image2.jpg"/><Relationship Id="rId4" Type="http://schemas.openxmlformats.org/officeDocument/2006/relationships/hyperlink" Target="https://vimeo.com/showcase/10903880" TargetMode="External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0F85B243-F338-4E9D-8468-70E92B0BA4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89" y="569144"/>
            <a:ext cx="2835075" cy="286232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2B9A0B-05B2-4030-9BE6-25613BEC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247E1-8B9F-43C5-AC1A-30D5214D3D9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884014" y="863077"/>
            <a:ext cx="7059584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/>
              </a:rPr>
              <a:t>Watch Adrian </a:t>
            </a:r>
            <a:r>
              <a:rPr lang="en-US" sz="1200" b="1" dirty="0" err="1">
                <a:solidFill>
                  <a:srgbClr val="28A6DF"/>
                </a:solidFill>
                <a:latin typeface="Montserrat" panose="02000505000000020004" pitchFamily="2" charset="0"/>
                <a:hlinkClick r:id="rId4"/>
              </a:rPr>
              <a:t>Gostick</a:t>
            </a:r>
            <a:r>
              <a:rPr lang="en-US" sz="1200" b="1" dirty="0">
                <a:solidFill>
                  <a:srgbClr val="28A6DF"/>
                </a:solidFill>
                <a:latin typeface="Montserrat" panose="02000505000000020004" pitchFamily="2" charset="0"/>
                <a:hlinkClick r:id="rId4"/>
              </a:rPr>
              <a:t>: Showreels</a:t>
            </a:r>
            <a:endParaRPr lang="en-US" sz="1200" b="1" dirty="0">
              <a:solidFill>
                <a:srgbClr val="28A6DF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cs typeface="Helvetica" panose="020B0604020202020204" pitchFamily="34" charset="0"/>
              </a:rPr>
              <a:t>Author of the New York Times, Wall Street Journal, and USA Today bestselling books, </a:t>
            </a:r>
            <a:r>
              <a:rPr kumimoji="0" lang="en-US" sz="1200" b="0" i="1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cs typeface="Helvetica" panose="020B0604020202020204" pitchFamily="34" charset="0"/>
              </a:rPr>
              <a:t>The Carrot Principle, All In</a:t>
            </a:r>
            <a:r>
              <a:rPr lang="en-US" sz="1200" spc="-4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, </a:t>
            </a:r>
            <a:r>
              <a:rPr lang="en-US" sz="1200" i="1" spc="-4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Leading with Gratitude </a:t>
            </a:r>
            <a:r>
              <a:rPr lang="en-US" sz="1200" spc="-4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and </a:t>
            </a:r>
            <a:r>
              <a:rPr lang="en-US" sz="1200" i="1" spc="-4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Anxiety at Work </a:t>
            </a:r>
            <a:r>
              <a:rPr lang="en-US" sz="1200" spc="-4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which have been </a:t>
            </a:r>
            <a:r>
              <a:rPr kumimoji="0" lang="en-US" sz="1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cs typeface="Helvetica" panose="020B0604020202020204" pitchFamily="34" charset="0"/>
              </a:rPr>
              <a:t>translated into 30 languages and have sold more than 1.5 copies worldwide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-4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cs typeface="Helvetica" panose="020B0604020202020204" pitchFamily="34" charset="0"/>
              </a:rPr>
              <a:t>Recognized as a workplace expert and was called “creative and refreshing” by the New York Times and “fascinating,” by Fortune magazine for his guidance on building culture, managing change and leading high-performance teams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-4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cs typeface="Helvetica" panose="020B0604020202020204" pitchFamily="34" charset="0"/>
              </a:rPr>
              <a:t>Founded The Culture Works, a workplace training and consulting company focused on helping organizations building high-performance work cultures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kumimoji="0" lang="en-US" sz="1200" b="0" i="0" u="none" strike="noStrike" kern="1200" cap="none" spc="-4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kumimoji="0" lang="en-US" sz="1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cs typeface="Helvetica" panose="020B0604020202020204" pitchFamily="34" charset="0"/>
              </a:rPr>
              <a:t>Writes on leadership str</a:t>
            </a:r>
            <a:r>
              <a:rPr lang="en-US" sz="1200" spc="-40" dirty="0" err="1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ategy</a:t>
            </a:r>
            <a:r>
              <a:rPr lang="en-US" sz="1200" spc="-4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 for Forbes, has been quoted in The Economist, Newsweek and the Harvard Business Review and has appeared on </a:t>
            </a:r>
            <a:r>
              <a:rPr kumimoji="0" lang="en-US" sz="1200" b="0" i="0" u="none" strike="noStrike" kern="1200" cap="none" spc="-4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  <a:cs typeface="Helvetica" panose="020B0604020202020204" pitchFamily="34" charset="0"/>
              </a:rPr>
              <a:t>NBC’s Today Show and CNN</a:t>
            </a:r>
          </a:p>
          <a:p>
            <a:pPr algn="just">
              <a:buClr>
                <a:srgbClr val="28A6DF"/>
              </a:buClr>
              <a:buSzPct val="120000"/>
            </a:pPr>
            <a:endParaRPr kumimoji="0" lang="en-US" sz="1200" b="0" i="0" u="none" strike="noStrike" kern="1200" cap="none" spc="-4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  <a:cs typeface="Helvetica" panose="020B0604020202020204" pitchFamily="34" charset="0"/>
            </a:endParaRP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spc="-40" dirty="0">
                <a:solidFill>
                  <a:prstClr val="black"/>
                </a:solidFill>
                <a:latin typeface="Montserrat" panose="02000505000000020004" pitchFamily="2" charset="0"/>
                <a:cs typeface="Helvetica" panose="020B0604020202020204" pitchFamily="34" charset="0"/>
              </a:rPr>
              <a:t>Named a top 10 Global Guru in Leadership and Organizational Culture in 2021</a:t>
            </a:r>
            <a:endParaRPr kumimoji="0" lang="en-US" sz="1200" b="0" i="0" u="none" strike="noStrike" kern="1200" cap="none" spc="-4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  <a:cs typeface="Helvetica" panose="020B0604020202020204" pitchFamily="34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Keynote Topics: 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Building an All-In Culture, Managing Change and Enhancing Engagement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The 5 Disciplines of Today's Most Effective Work Groups</a:t>
            </a:r>
          </a:p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dirty="0">
                <a:latin typeface="Montserrat" panose="02000505000000020004" pitchFamily="2" charset="0"/>
              </a:rPr>
              <a:t>8  Leadership Practices for Extraordinary Business Results</a:t>
            </a:r>
          </a:p>
          <a:p>
            <a:pPr algn="just">
              <a:buClr>
                <a:srgbClr val="28A6DF"/>
              </a:buClr>
              <a:buSzPct val="120000"/>
            </a:pPr>
            <a:endParaRPr lang="en-US" sz="1200" dirty="0">
              <a:latin typeface="Montserrat" panose="02000505000000020004" pitchFamily="2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B936B99-3811-4DB1-B05B-EC93C16AAC55}"/>
              </a:ext>
            </a:extLst>
          </p:cNvPr>
          <p:cNvGrpSpPr/>
          <p:nvPr/>
        </p:nvGrpSpPr>
        <p:grpSpPr>
          <a:xfrm>
            <a:off x="198174" y="3379195"/>
            <a:ext cx="4759305" cy="1926377"/>
            <a:chOff x="198174" y="3379195"/>
            <a:chExt cx="4759305" cy="192637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267E7FC-6AAE-4893-B49A-6C67D72D92B4}"/>
                </a:ext>
              </a:extLst>
            </p:cNvPr>
            <p:cNvGrpSpPr/>
            <p:nvPr/>
          </p:nvGrpSpPr>
          <p:grpSpPr>
            <a:xfrm>
              <a:off x="198174" y="3379195"/>
              <a:ext cx="4759305" cy="1926377"/>
              <a:chOff x="370049" y="3215479"/>
              <a:chExt cx="4479040" cy="1926377"/>
            </a:xfrm>
          </p:grpSpPr>
          <p:sp>
            <p:nvSpPr>
              <p:cNvPr id="12" name="Title 1">
                <a:extLst>
                  <a:ext uri="{FF2B5EF4-FFF2-40B4-BE49-F238E27FC236}">
                    <a16:creationId xmlns:a16="http://schemas.microsoft.com/office/drawing/2014/main" id="{81E9C843-D5FA-457E-B926-84EBA9EEFF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0049" y="3215479"/>
                <a:ext cx="4479040" cy="113068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3200" dirty="0">
                    <a:latin typeface="LEMON MILK" panose="00000500000000000000" pitchFamily="50" charset="0"/>
                  </a:rPr>
                  <a:t>ADRIAN GOSTICK</a:t>
                </a:r>
                <a:endParaRPr lang="en-US" sz="3200" dirty="0">
                  <a:solidFill>
                    <a:schemeClr val="tx1"/>
                  </a:solidFill>
                  <a:latin typeface="LEMON MILK" panose="00000500000000000000" pitchFamily="50" charset="0"/>
                </a:endParaRPr>
              </a:p>
              <a:p>
                <a:pPr algn="ctr"/>
                <a:r>
                  <a:rPr lang="en-US" sz="1600" dirty="0">
                    <a:solidFill>
                      <a:schemeClr val="tx1"/>
                    </a:solidFill>
                    <a:latin typeface="Montserrat" panose="02000505000000020004" pitchFamily="2" charset="0"/>
                  </a:rPr>
                  <a:t>Expert on Corporate Culture</a:t>
                </a:r>
                <a:endParaRPr lang="en-US" dirty="0">
                  <a:solidFill>
                    <a:schemeClr val="tx1"/>
                  </a:solidFill>
                  <a:latin typeface="Montserrat" panose="02000505000000020004" pitchFamily="2" charset="0"/>
                </a:endParaRPr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5818E3ED-FBB4-4F0A-9B4F-EB0091C7D36C}"/>
                  </a:ext>
                </a:extLst>
              </p:cNvPr>
              <p:cNvSpPr/>
              <p:nvPr/>
            </p:nvSpPr>
            <p:spPr>
              <a:xfrm>
                <a:off x="1599235" y="4239135"/>
                <a:ext cx="2080415" cy="327194"/>
              </a:xfrm>
              <a:prstGeom prst="roundRect">
                <a:avLst>
                  <a:gd name="adj" fmla="val 50000"/>
                </a:avLst>
              </a:prstGeom>
              <a:noFill/>
              <a:ln w="28575">
                <a:solidFill>
                  <a:srgbClr val="28A6D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400" b="1" dirty="0">
                    <a:solidFill>
                      <a:schemeClr val="tx1"/>
                    </a:solidFill>
                    <a:latin typeface="Montserrat" panose="00000500000000000000" pitchFamily="50" charset="0"/>
                  </a:rPr>
                  <a:t>Fee: Pending</a:t>
                </a:r>
              </a:p>
            </p:txBody>
          </p:sp>
          <p:sp>
            <p:nvSpPr>
              <p:cNvPr id="17" name="TextBox 18">
                <a:extLst>
                  <a:ext uri="{FF2B5EF4-FFF2-40B4-BE49-F238E27FC236}">
                    <a16:creationId xmlns:a16="http://schemas.microsoft.com/office/drawing/2014/main" id="{1C05B2D8-427C-4F4B-BFCA-85337D48C867}"/>
                  </a:ext>
                </a:extLst>
              </p:cNvPr>
              <p:cNvSpPr txBox="1"/>
              <p:nvPr/>
            </p:nvSpPr>
            <p:spPr>
              <a:xfrm>
                <a:off x="836241" y="4634025"/>
                <a:ext cx="3606401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LID4096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900" dirty="0">
                    <a:latin typeface="Montserrat" panose="00000500000000000000" pitchFamily="50" charset="0"/>
                  </a:rPr>
                  <a:t>*</a:t>
                </a:r>
                <a:r>
                  <a:rPr lang="en-US" sz="900" i="1" dirty="0">
                    <a:latin typeface="Montserrat" panose="00000500000000000000" pitchFamily="50" charset="0"/>
                  </a:rPr>
                  <a:t>Client is responsible for business class, round-trip airfare, ground transportation in home and event cities, hotel accommodations and incidentals for up to two nights</a:t>
                </a:r>
              </a:p>
            </p:txBody>
          </p:sp>
        </p:grp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7C00563-F78D-4CA8-B366-24E0BB5C42ED}"/>
                </a:ext>
              </a:extLst>
            </p:cNvPr>
            <p:cNvCxnSpPr>
              <a:cxnSpLocks/>
            </p:cNvCxnSpPr>
            <p:nvPr/>
          </p:nvCxnSpPr>
          <p:spPr>
            <a:xfrm>
              <a:off x="464768" y="4330245"/>
              <a:ext cx="422611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 descr="A book cover with red and white text&#10;&#10;Description automatically generated">
            <a:extLst>
              <a:ext uri="{FF2B5EF4-FFF2-40B4-BE49-F238E27FC236}">
                <a16:creationId xmlns:a16="http://schemas.microsoft.com/office/drawing/2014/main" id="{5F4B04F8-E901-DA8F-99BD-5F4AAC70AB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6" y="5280045"/>
            <a:ext cx="1018515" cy="1520982"/>
          </a:xfrm>
          <a:prstGeom prst="rect">
            <a:avLst/>
          </a:prstGeom>
        </p:spPr>
      </p:pic>
      <p:pic>
        <p:nvPicPr>
          <p:cNvPr id="7" name="Picture 6" descr="A book cover with a graphic design&#10;&#10;Description automatically generated">
            <a:extLst>
              <a:ext uri="{FF2B5EF4-FFF2-40B4-BE49-F238E27FC236}">
                <a16:creationId xmlns:a16="http://schemas.microsoft.com/office/drawing/2014/main" id="{E2B15D3E-27BB-103E-38E8-AB5D1DC2F28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1920" y="5299095"/>
            <a:ext cx="996276" cy="1520981"/>
          </a:xfrm>
          <a:prstGeom prst="rect">
            <a:avLst/>
          </a:prstGeom>
        </p:spPr>
      </p:pic>
      <p:pic>
        <p:nvPicPr>
          <p:cNvPr id="9" name="Picture 8" descr="A book cover with orange and white text&#10;&#10;Description automatically generated">
            <a:extLst>
              <a:ext uri="{FF2B5EF4-FFF2-40B4-BE49-F238E27FC236}">
                <a16:creationId xmlns:a16="http://schemas.microsoft.com/office/drawing/2014/main" id="{B0E48CB3-D904-3403-74F9-DC96B946D0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602" y="5301411"/>
            <a:ext cx="983205" cy="1520980"/>
          </a:xfrm>
          <a:prstGeom prst="rect">
            <a:avLst/>
          </a:prstGeom>
        </p:spPr>
      </p:pic>
      <p:pic>
        <p:nvPicPr>
          <p:cNvPr id="14" name="Picture 13" descr="A white cover with orange text&#10;&#10;Description automatically generated">
            <a:extLst>
              <a:ext uri="{FF2B5EF4-FFF2-40B4-BE49-F238E27FC236}">
                <a16:creationId xmlns:a16="http://schemas.microsoft.com/office/drawing/2014/main" id="{A9DDFFE1-114D-D042-44B2-B4A08A396CD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682" y="5322775"/>
            <a:ext cx="996406" cy="1497302"/>
          </a:xfrm>
          <a:prstGeom prst="rect">
            <a:avLst/>
          </a:prstGeom>
        </p:spPr>
      </p:pic>
      <p:pic>
        <p:nvPicPr>
          <p:cNvPr id="19" name="Picture 18" descr="A book cover with text&#10;&#10;Description automatically generated">
            <a:extLst>
              <a:ext uri="{FF2B5EF4-FFF2-40B4-BE49-F238E27FC236}">
                <a16:creationId xmlns:a16="http://schemas.microsoft.com/office/drawing/2014/main" id="{D10502D5-E3DC-CD3A-C58B-A9C8B48E29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302" y="5299094"/>
            <a:ext cx="945688" cy="1520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54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28710</TotalTime>
  <Words>218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LEMON MILK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Hesketh</dc:creator>
  <cp:lastModifiedBy>Duncan Hesketh</cp:lastModifiedBy>
  <cp:revision>32</cp:revision>
  <dcterms:created xsi:type="dcterms:W3CDTF">2023-12-15T21:28:02Z</dcterms:created>
  <dcterms:modified xsi:type="dcterms:W3CDTF">2024-01-11T18:18:47Z</dcterms:modified>
</cp:coreProperties>
</file>