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6D32C-94A9-476E-918D-7A9D276FA36C}" type="datetimeFigureOut">
              <a:rPr lang="en-US" smtClean="0"/>
              <a:t>10/25/2023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F3444-13CC-4ABA-B8A6-BDE185AFA906}" type="slidenum">
              <a:rPr lang="en-US" smtClean="0"/>
              <a:t>‹#›</a:t>
            </a:fld>
            <a:endParaRPr lang="en-US"/>
          </a:p>
        </p:txBody>
      </p:sp>
    </p:spTree>
    <p:extLst>
      <p:ext uri="{BB962C8B-B14F-4D97-AF65-F5344CB8AC3E}">
        <p14:creationId xmlns:p14="http://schemas.microsoft.com/office/powerpoint/2010/main" val="2153823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473814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2DF9C-C293-2C34-3F21-94BFBFD40C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42D01E-4047-A868-405A-2C5FB4844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6DE0BC-A45C-32EB-FCF8-F2274D34F17B}"/>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7A4EF42C-FF30-F7A7-56E8-33E6102F0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B38BD-F5F5-C37E-F877-CD8A60110E70}"/>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5780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754F-0FEE-EDAF-9589-56EB74E13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E5EEBE-0069-091D-A507-556F9EF59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F23F7-FDE4-5A81-73D1-5BDD1005A1C2}"/>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2147EA31-26C6-7999-C6E2-D2E025AFA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D17AA-117A-73DB-26FB-FD9BEBCE6D2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12400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292F6D-9AFC-A796-55C7-2FB9580E02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D0069C-DA43-5CF7-05D0-4A177E8258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BF380-D510-A854-399A-EAF09FCF1A28}"/>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B71AC535-800A-CED0-FE03-E0EB45B31B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599CB-0FD1-EBAD-D796-034961B02B24}"/>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1609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B408F-1393-E722-B1F4-53027D7C7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5B3990-C131-D949-D3B0-62B2148E4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DFB4C5-66A1-1F1F-F1FF-523EB3EC7ED3}"/>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5E75E250-D767-87D6-458A-66FF1F664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3B198-F992-0B22-B60C-1DCBEDF9DED6}"/>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96352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483E9-BA4C-542C-1772-28490A20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8845F3-D8CB-0A43-1EDA-E04577C044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9D009B-A12E-F0B8-6399-72D8BE46010B}"/>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601A3A28-2136-5ACE-F8FD-4A16D194D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0706B-6CCD-A443-F530-D058A2E6DBAC}"/>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9546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91E5-5A2E-D395-8947-BE945D0FD9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5002B0-CED2-935E-B8A3-1D1D0B1E45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C492E3-FB80-F954-DEE5-2F0695F659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14FA2A-C2F7-CC99-7016-2DE28B81E635}"/>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6" name="Footer Placeholder 5">
            <a:extLst>
              <a:ext uri="{FF2B5EF4-FFF2-40B4-BE49-F238E27FC236}">
                <a16:creationId xmlns:a16="http://schemas.microsoft.com/office/drawing/2014/main" id="{9E94A5EE-9E4A-6100-0C3F-5AED8403B8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CF19C-4AC7-EB00-0067-B2AECDBCB04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7741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54F9-A638-C229-36CD-614574389B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F12E03-C252-2ACA-C95E-C97FB4D45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E61A5-334E-B645-D186-7D008A05AD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52262A-65FB-AD5D-A334-23291EB65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C9D0B0-68B1-B413-662F-C20755F53F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31941A-00DD-1FAB-5D3A-407BB0EBF894}"/>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8" name="Footer Placeholder 7">
            <a:extLst>
              <a:ext uri="{FF2B5EF4-FFF2-40B4-BE49-F238E27FC236}">
                <a16:creationId xmlns:a16="http://schemas.microsoft.com/office/drawing/2014/main" id="{9CD1BE06-B5CC-8E9E-3BE9-D9BCCCC7DA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3083B-73EF-0C6A-5464-A57E894DC14B}"/>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349936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8F09-6E49-72FD-C2EC-5F4C2A680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3C54DD-887D-CE0A-9F0D-4A13BA3FA339}"/>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4" name="Footer Placeholder 3">
            <a:extLst>
              <a:ext uri="{FF2B5EF4-FFF2-40B4-BE49-F238E27FC236}">
                <a16:creationId xmlns:a16="http://schemas.microsoft.com/office/drawing/2014/main" id="{D65ED250-2A79-55FB-AC50-A0393D1069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A3F6D3-31DF-BF77-397B-96E99BB978F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24125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476013-BE7D-FFD4-C02F-779A6336F915}"/>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3" name="Footer Placeholder 2">
            <a:extLst>
              <a:ext uri="{FF2B5EF4-FFF2-40B4-BE49-F238E27FC236}">
                <a16:creationId xmlns:a16="http://schemas.microsoft.com/office/drawing/2014/main" id="{A53B2C48-C11B-B0DB-59FA-E8FEF83615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7D9612-E6D5-3319-0970-E602DAFA2F5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131059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65E0E-3FCA-4AA8-8CFC-9F8F71F9B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C62F9B-FF35-01BE-4DE0-CF40034C1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18B325-245E-F16D-ABE5-04CE488E8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3E0E33-CE11-FC66-0CF2-8E09EF3B8BE3}"/>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6" name="Footer Placeholder 5">
            <a:extLst>
              <a:ext uri="{FF2B5EF4-FFF2-40B4-BE49-F238E27FC236}">
                <a16:creationId xmlns:a16="http://schemas.microsoft.com/office/drawing/2014/main" id="{B5E9E52D-9248-90BE-5FB2-E39124899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764FA-376F-A722-5EDE-3E2400F8169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64443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9417-7492-F817-EFCD-A2E2FDB88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6F232E-BC60-6CFD-AD50-D67C34C6B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806E98-E0F8-9415-8054-9D13945D9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8B7D92-8DD3-4CA2-833C-416C31AFB172}"/>
              </a:ext>
            </a:extLst>
          </p:cNvPr>
          <p:cNvSpPr>
            <a:spLocks noGrp="1"/>
          </p:cNvSpPr>
          <p:nvPr>
            <p:ph type="dt" sz="half" idx="10"/>
          </p:nvPr>
        </p:nvSpPr>
        <p:spPr/>
        <p:txBody>
          <a:bodyPr/>
          <a:lstStyle/>
          <a:p>
            <a:fld id="{25303644-06F1-476B-9BB0-A84F720722C2}" type="datetimeFigureOut">
              <a:rPr lang="en-US" smtClean="0"/>
              <a:t>10/25/2023</a:t>
            </a:fld>
            <a:endParaRPr lang="en-US"/>
          </a:p>
        </p:txBody>
      </p:sp>
      <p:sp>
        <p:nvSpPr>
          <p:cNvPr id="6" name="Footer Placeholder 5">
            <a:extLst>
              <a:ext uri="{FF2B5EF4-FFF2-40B4-BE49-F238E27FC236}">
                <a16:creationId xmlns:a16="http://schemas.microsoft.com/office/drawing/2014/main" id="{CFDF0D79-16C6-B5D2-6BB6-C7AAF8FFB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979934-3F1A-F692-FC6E-FA357E49580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840163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E1C56F-5B3E-4D59-EF80-5BDA9B8EFC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42C6E6-B303-2EA8-EB8B-59E16DCDF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6165D-C63F-1CBA-3830-DA9E0044AE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3644-06F1-476B-9BB0-A84F720722C2}" type="datetimeFigureOut">
              <a:rPr lang="en-US" smtClean="0"/>
              <a:t>10/25/2023</a:t>
            </a:fld>
            <a:endParaRPr lang="en-US"/>
          </a:p>
        </p:txBody>
      </p:sp>
      <p:sp>
        <p:nvSpPr>
          <p:cNvPr id="5" name="Footer Placeholder 4">
            <a:extLst>
              <a:ext uri="{FF2B5EF4-FFF2-40B4-BE49-F238E27FC236}">
                <a16:creationId xmlns:a16="http://schemas.microsoft.com/office/drawing/2014/main" id="{8FEA4B86-BA51-1980-D6DC-DBFC3B2C6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C1A6A2-B2A6-5986-B544-32D6BD653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8319B-22BE-4BA3-9318-F7C7924F6E96}" type="slidenum">
              <a:rPr lang="en-US" smtClean="0"/>
              <a:t>‹#›</a:t>
            </a:fld>
            <a:endParaRPr lang="en-US"/>
          </a:p>
        </p:txBody>
      </p:sp>
    </p:spTree>
    <p:extLst>
      <p:ext uri="{BB962C8B-B14F-4D97-AF65-F5344CB8AC3E}">
        <p14:creationId xmlns:p14="http://schemas.microsoft.com/office/powerpoint/2010/main" val="4166400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youtube.com/watch?v=O1NB-mZzz8M" TargetMode="External"/><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jpg"/><Relationship Id="rId10" Type="http://schemas.openxmlformats.org/officeDocument/2006/relationships/image" Target="../media/image6.jpg"/><Relationship Id="rId4" Type="http://schemas.openxmlformats.org/officeDocument/2006/relationships/hyperlink" Target="https://youtu.be/1S2z527n5-w?si=gor9-8Ipd60hpA0B" TargetMode="External"/><Relationship Id="rId9"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877311" y="789816"/>
            <a:ext cx="7059584" cy="5339923"/>
          </a:xfrm>
          <a:prstGeom prst="rect">
            <a:avLst/>
          </a:prstGeom>
          <a:noFill/>
        </p:spPr>
        <p:txBody>
          <a:bodyPr wrap="square">
            <a:spAutoFit/>
          </a:bodyPr>
          <a:lstStyle/>
          <a:p>
            <a:pPr algn="just">
              <a:buClr>
                <a:srgbClr val="28A6DF"/>
              </a:buClr>
              <a:buSzPct val="120000"/>
            </a:pPr>
            <a:r>
              <a:rPr lang="en-US" sz="1100" b="1" dirty="0">
                <a:solidFill>
                  <a:srgbClr val="28A6DF"/>
                </a:solidFill>
                <a:latin typeface="Montserrat" panose="00000500000000000000" pitchFamily="50" charset="0"/>
                <a:hlinkClick r:id="rId3">
                  <a:extLst>
                    <a:ext uri="{A12FA001-AC4F-418D-AE19-62706E023703}">
                      <ahyp:hlinkClr xmlns:ahyp="http://schemas.microsoft.com/office/drawing/2018/hyperlinkcolor" val="tx"/>
                    </a:ext>
                  </a:extLst>
                </a:hlinkClick>
              </a:rPr>
              <a:t>Watch Susan Feniger: My Culinary Voice</a:t>
            </a:r>
            <a:endParaRPr lang="en-US" sz="1100" b="1" dirty="0">
              <a:solidFill>
                <a:srgbClr val="28A6DF"/>
              </a:solidFill>
              <a:latin typeface="Montserrat" panose="00000500000000000000" pitchFamily="50" charset="0"/>
            </a:endParaRPr>
          </a:p>
          <a:p>
            <a:pPr algn="just">
              <a:buClr>
                <a:srgbClr val="28A6DF"/>
              </a:buClr>
              <a:buSzPct val="120000"/>
            </a:pPr>
            <a:endParaRPr lang="en-US" sz="11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Iconic culinarian, author, and entrepreneur best known for her Modern Mexican concept, Border Grill and her appearances with longtime business partner, Mary Sue Milliken, on </a:t>
            </a:r>
            <a:r>
              <a:rPr lang="en-US" sz="1100" b="0" i="1" dirty="0">
                <a:solidFill>
                  <a:srgbClr val="000017"/>
                </a:solidFill>
                <a:effectLst/>
                <a:latin typeface="Montserrat" panose="02000505000000020004" pitchFamily="2" charset="0"/>
              </a:rPr>
              <a:t>Too Hot Tamales</a:t>
            </a:r>
            <a:r>
              <a:rPr lang="en-US" sz="1100" b="0" i="0" dirty="0">
                <a:solidFill>
                  <a:srgbClr val="000017"/>
                </a:solidFill>
                <a:effectLst/>
                <a:latin typeface="Montserrat" panose="02000505000000020004" pitchFamily="2" charset="0"/>
              </a:rPr>
              <a:t> and </a:t>
            </a:r>
            <a:r>
              <a:rPr lang="en-US" sz="1100" b="0" i="1" dirty="0">
                <a:solidFill>
                  <a:srgbClr val="000017"/>
                </a:solidFill>
                <a:effectLst/>
                <a:latin typeface="Montserrat" panose="02000505000000020004" pitchFamily="2" charset="0"/>
              </a:rPr>
              <a:t>Tamales World Tour </a:t>
            </a:r>
            <a:r>
              <a:rPr lang="en-US" sz="1100" b="0" i="0" dirty="0">
                <a:solidFill>
                  <a:srgbClr val="000017"/>
                </a:solidFill>
                <a:effectLst/>
                <a:latin typeface="Montserrat" panose="02000505000000020004" pitchFamily="2" charset="0"/>
              </a:rPr>
              <a:t>in the 1990s</a:t>
            </a: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4X James Beard Foundation Award nomine</a:t>
            </a:r>
            <a:r>
              <a:rPr lang="en-US" sz="1100" dirty="0">
                <a:solidFill>
                  <a:srgbClr val="000017"/>
                </a:solidFill>
                <a:latin typeface="Montserrat" panose="02000505000000020004" pitchFamily="2" charset="0"/>
              </a:rPr>
              <a:t>e and winner of the award in 1985 un the Who’s Who of Food &amp; Beverage category</a:t>
            </a: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solidFill>
                  <a:srgbClr val="000017"/>
                </a:solidFill>
                <a:latin typeface="Montserrat" panose="02000505000000020004" pitchFamily="2" charset="0"/>
              </a:rPr>
              <a:t>Owned and operated several restaurants throughout her successful career including C</a:t>
            </a:r>
            <a:r>
              <a:rPr lang="en-US" sz="1100" b="0" i="0" dirty="0">
                <a:solidFill>
                  <a:srgbClr val="000017"/>
                </a:solidFill>
                <a:effectLst/>
                <a:latin typeface="Montserrat" panose="02000505000000020004" pitchFamily="2" charset="0"/>
              </a:rPr>
              <a:t>ity Café which forever changed L.A.’s culinary landscape by introducing eclectic dishes from around </a:t>
            </a:r>
            <a:r>
              <a:rPr lang="en-US" sz="1100" i="0" dirty="0">
                <a:solidFill>
                  <a:srgbClr val="000017"/>
                </a:solidFill>
                <a:effectLst/>
                <a:latin typeface="Montserrat" panose="02000505000000020004" pitchFamily="2" charset="0"/>
              </a:rPr>
              <a:t>the world, BBQ Mexicana, </a:t>
            </a:r>
            <a:r>
              <a:rPr lang="en-US" sz="1100" i="0" dirty="0" err="1">
                <a:solidFill>
                  <a:srgbClr val="000017"/>
                </a:solidFill>
                <a:effectLst/>
                <a:latin typeface="Montserrat" panose="02000505000000020004" pitchFamily="2" charset="0"/>
              </a:rPr>
              <a:t>Socalo</a:t>
            </a:r>
            <a:r>
              <a:rPr lang="en-US" sz="1100" dirty="0">
                <a:solidFill>
                  <a:srgbClr val="000017"/>
                </a:solidFill>
                <a:latin typeface="Montserrat" panose="02000505000000020004" pitchFamily="2" charset="0"/>
              </a:rPr>
              <a:t> and </a:t>
            </a:r>
            <a:r>
              <a:rPr lang="en-US" sz="1100" i="0" dirty="0">
                <a:solidFill>
                  <a:srgbClr val="000017"/>
                </a:solidFill>
                <a:effectLst/>
                <a:latin typeface="Montserrat" panose="02000505000000020004" pitchFamily="2" charset="0"/>
              </a:rPr>
              <a:t>most recently Pacha Mamas</a:t>
            </a:r>
            <a:endParaRPr lang="en-US" sz="1100" dirty="0">
              <a:solidFill>
                <a:srgbClr val="000017"/>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Competed on Bravo’s </a:t>
            </a:r>
            <a:r>
              <a:rPr lang="en-US" sz="1100" b="0" i="1" dirty="0">
                <a:solidFill>
                  <a:srgbClr val="000017"/>
                </a:solidFill>
                <a:effectLst/>
                <a:latin typeface="Montserrat" panose="02000505000000020004" pitchFamily="2" charset="0"/>
              </a:rPr>
              <a:t>Top Chef Masters </a:t>
            </a:r>
            <a:r>
              <a:rPr lang="en-US" sz="1100" b="0" i="0" dirty="0">
                <a:solidFill>
                  <a:srgbClr val="000017"/>
                </a:solidFill>
                <a:effectLst/>
                <a:latin typeface="Montserrat" panose="02000505000000020004" pitchFamily="2" charset="0"/>
              </a:rPr>
              <a:t>in 2010</a:t>
            </a: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Along with Mary Sue Milliken, was named the recipient of the fourth annual Julia Child Award from The Julia Child Foundation for Gastronomy and the Culinary Arts, making them the first women to be honored</a:t>
            </a: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Additional accolades include the Elizabeth Burns Lifetime Achievement Award from the California Restaurant Association in 2013, induction into Menu Masters Hall of Fame in 2014, and the 2018 Gold Award from the Los Angeles Times for culinary excellence and innovation in Southern California</a:t>
            </a:r>
          </a:p>
          <a:p>
            <a:pPr marL="174625" indent="-174625" algn="just">
              <a:buClr>
                <a:srgbClr val="28A6DF"/>
              </a:buClr>
              <a:buSzPct val="120000"/>
              <a:buFont typeface="Montserrat" panose="00000500000000000000" pitchFamily="50" charset="0"/>
              <a:buChar char="›"/>
            </a:pPr>
            <a:endParaRPr lang="en-US" sz="1100" b="0" i="0" dirty="0">
              <a:solidFill>
                <a:srgbClr val="000017"/>
              </a:solidFill>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b="0" i="0" dirty="0">
                <a:solidFill>
                  <a:srgbClr val="000017"/>
                </a:solidFill>
                <a:effectLst/>
                <a:latin typeface="Montserrat" panose="02000505000000020004" pitchFamily="2" charset="0"/>
              </a:rPr>
              <a:t>Sits on the boards of the Scleroderma Research Foundation, Los Angeles LGBT Center, and L.A. Tourism &amp; Convention Board and works closely with Share Our Strength and Human Rights Campaign</a:t>
            </a:r>
          </a:p>
          <a:p>
            <a:pPr marL="174625" indent="-174625" algn="just">
              <a:buClr>
                <a:srgbClr val="28A6DF"/>
              </a:buClr>
              <a:buSzPct val="120000"/>
              <a:buFont typeface="Montserrat" panose="00000500000000000000" pitchFamily="50" charset="0"/>
              <a:buChar char="›"/>
            </a:pPr>
            <a:endParaRPr lang="en-US" sz="1100" dirty="0">
              <a:latin typeface="Montserrat" panose="00000500000000000000" pitchFamily="50" charset="0"/>
            </a:endParaRPr>
          </a:p>
          <a:p>
            <a:pPr algn="just">
              <a:buClr>
                <a:srgbClr val="28A6DF"/>
              </a:buClr>
              <a:buSzPct val="120000"/>
            </a:pPr>
            <a:r>
              <a:rPr lang="en-US" sz="1100" b="1" dirty="0">
                <a:latin typeface="Montserrat" panose="00000500000000000000" pitchFamily="50" charset="0"/>
              </a:rPr>
              <a:t>Southern California Restaurants: </a:t>
            </a:r>
          </a:p>
          <a:p>
            <a:pPr marL="174625" indent="-174625" algn="just">
              <a:buClr>
                <a:srgbClr val="28A6DF"/>
              </a:buClr>
              <a:buSzPct val="120000"/>
              <a:buFont typeface="Montserrat" panose="00000500000000000000" pitchFamily="50" charset="0"/>
              <a:buChar char="›"/>
            </a:pPr>
            <a:r>
              <a:rPr lang="en-US" sz="1100" dirty="0" err="1">
                <a:latin typeface="Montserrat" panose="00000500000000000000" pitchFamily="50" charset="0"/>
              </a:rPr>
              <a:t>Socalo</a:t>
            </a:r>
            <a:r>
              <a:rPr lang="en-US" sz="1100" dirty="0">
                <a:latin typeface="Montserrat" panose="00000500000000000000" pitchFamily="50" charset="0"/>
              </a:rPr>
              <a:t> (Santa Monica, CA)</a:t>
            </a:r>
          </a:p>
          <a:p>
            <a:pPr marL="174625" indent="-174625" algn="just">
              <a:buClr>
                <a:srgbClr val="28A6DF"/>
              </a:buClr>
              <a:buSzPct val="120000"/>
              <a:buFont typeface="Montserrat" panose="00000500000000000000" pitchFamily="50" charset="0"/>
              <a:buChar char="›"/>
            </a:pPr>
            <a:endParaRPr lang="en-US" sz="1100" dirty="0">
              <a:latin typeface="Montserrat" panose="00000500000000000000" pitchFamily="50" charset="0"/>
            </a:endParaRPr>
          </a:p>
        </p:txBody>
      </p:sp>
      <p:grpSp>
        <p:nvGrpSpPr>
          <p:cNvPr id="2" name="Group 1">
            <a:extLst>
              <a:ext uri="{FF2B5EF4-FFF2-40B4-BE49-F238E27FC236}">
                <a16:creationId xmlns:a16="http://schemas.microsoft.com/office/drawing/2014/main" id="{201206E2-48B1-D626-B65E-F8BA99C25B6F}"/>
              </a:ext>
            </a:extLst>
          </p:cNvPr>
          <p:cNvGrpSpPr/>
          <p:nvPr/>
        </p:nvGrpSpPr>
        <p:grpSpPr>
          <a:xfrm>
            <a:off x="498425" y="4109410"/>
            <a:ext cx="4226116" cy="1194293"/>
            <a:chOff x="396356" y="4462437"/>
            <a:chExt cx="4226116" cy="1194293"/>
          </a:xfrm>
        </p:grpSpPr>
        <p:sp>
          <p:nvSpPr>
            <p:cNvPr id="17" name="TextBox 18">
              <a:extLst>
                <a:ext uri="{FF2B5EF4-FFF2-40B4-BE49-F238E27FC236}">
                  <a16:creationId xmlns:a16="http://schemas.microsoft.com/office/drawing/2014/main" id="{1C05B2D8-427C-4F4B-BFCA-85337D48C867}"/>
                </a:ext>
              </a:extLst>
            </p:cNvPr>
            <p:cNvSpPr txBox="1"/>
            <p:nvPr/>
          </p:nvSpPr>
          <p:spPr>
            <a:xfrm>
              <a:off x="706214" y="5148899"/>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business class, round-trip airfare, ground transportation, hotel accommodations and incidentals for up to two nights</a:t>
              </a: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6" y="4462437"/>
              <a:ext cx="422611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3" name="Rectangle: Rounded Corners 22">
            <a:extLst>
              <a:ext uri="{FF2B5EF4-FFF2-40B4-BE49-F238E27FC236}">
                <a16:creationId xmlns:a16="http://schemas.microsoft.com/office/drawing/2014/main" id="{5ACC6BC3-6DAB-6A25-AD2B-5ED98B2E65BB}"/>
              </a:ext>
            </a:extLst>
          </p:cNvPr>
          <p:cNvSpPr/>
          <p:nvPr/>
        </p:nvSpPr>
        <p:spPr>
          <a:xfrm>
            <a:off x="1425817" y="4215661"/>
            <a:ext cx="2172150" cy="540573"/>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$45,000</a:t>
            </a:r>
          </a:p>
        </p:txBody>
      </p:sp>
      <p:pic>
        <p:nvPicPr>
          <p:cNvPr id="6" name="Picture 4">
            <a:hlinkClick r:id="rId4"/>
            <a:extLst>
              <a:ext uri="{FF2B5EF4-FFF2-40B4-BE49-F238E27FC236}">
                <a16:creationId xmlns:a16="http://schemas.microsoft.com/office/drawing/2014/main" id="{B947A60A-2462-291C-47C7-1EFAA96522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16659" b="16659"/>
          <a:stretch/>
        </p:blipFill>
        <p:spPr bwMode="auto">
          <a:xfrm>
            <a:off x="1238886" y="698621"/>
            <a:ext cx="2546013" cy="2546572"/>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descr="A blue and grey logo&#10;&#10;Description automatically generated">
            <a:extLst>
              <a:ext uri="{FF2B5EF4-FFF2-40B4-BE49-F238E27FC236}">
                <a16:creationId xmlns:a16="http://schemas.microsoft.com/office/drawing/2014/main" id="{58E7820B-8FCA-43B7-8492-CA6A02D3405A}"/>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11612133" y="6313679"/>
            <a:ext cx="544321" cy="544321"/>
          </a:xfrm>
          <a:prstGeom prst="rect">
            <a:avLst/>
          </a:prstGeom>
        </p:spPr>
      </p:pic>
      <p:pic>
        <p:nvPicPr>
          <p:cNvPr id="8" name="Picture 7">
            <a:extLst>
              <a:ext uri="{FF2B5EF4-FFF2-40B4-BE49-F238E27FC236}">
                <a16:creationId xmlns:a16="http://schemas.microsoft.com/office/drawing/2014/main" id="{D5BD1E9B-26DC-AC6B-31D8-18EA83315EAC}"/>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06834" y="5455411"/>
            <a:ext cx="907277" cy="1348656"/>
          </a:xfrm>
          <a:prstGeom prst="rect">
            <a:avLst/>
          </a:prstGeom>
        </p:spPr>
      </p:pic>
      <p:sp>
        <p:nvSpPr>
          <p:cNvPr id="10" name="Title 1">
            <a:extLst>
              <a:ext uri="{FF2B5EF4-FFF2-40B4-BE49-F238E27FC236}">
                <a16:creationId xmlns:a16="http://schemas.microsoft.com/office/drawing/2014/main" id="{C42F74A3-A2C5-4A0E-6887-D8DAC07475E9}"/>
              </a:ext>
            </a:extLst>
          </p:cNvPr>
          <p:cNvSpPr txBox="1">
            <a:spLocks/>
          </p:cNvSpPr>
          <p:nvPr/>
        </p:nvSpPr>
        <p:spPr>
          <a:xfrm>
            <a:off x="498425" y="3045336"/>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SUSAN FENIGER</a:t>
            </a:r>
          </a:p>
        </p:txBody>
      </p:sp>
      <p:pic>
        <p:nvPicPr>
          <p:cNvPr id="14" name="Picture 13" descr="A book cover with a picture of food&#10;&#10;Description automatically generated">
            <a:extLst>
              <a:ext uri="{FF2B5EF4-FFF2-40B4-BE49-F238E27FC236}">
                <a16:creationId xmlns:a16="http://schemas.microsoft.com/office/drawing/2014/main" id="{F8481A5B-8819-651D-D8B1-84AF0DACF06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66881" y="5455411"/>
            <a:ext cx="1074551" cy="1350864"/>
          </a:xfrm>
          <a:prstGeom prst="rect">
            <a:avLst/>
          </a:prstGeom>
        </p:spPr>
      </p:pic>
      <p:pic>
        <p:nvPicPr>
          <p:cNvPr id="19" name="Picture 18" descr="A person smiling at the camera&#10;&#10;Description automatically generated">
            <a:extLst>
              <a:ext uri="{FF2B5EF4-FFF2-40B4-BE49-F238E27FC236}">
                <a16:creationId xmlns:a16="http://schemas.microsoft.com/office/drawing/2014/main" id="{A476AE6C-1D3A-AAD7-8D1A-9FAA99DD72C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411169" y="5453201"/>
            <a:ext cx="1135955" cy="1350865"/>
          </a:xfrm>
          <a:prstGeom prst="rect">
            <a:avLst/>
          </a:prstGeom>
        </p:spPr>
      </p:pic>
      <p:pic>
        <p:nvPicPr>
          <p:cNvPr id="25" name="Picture 24" descr="A book cover of a book&#10;&#10;Description automatically generated">
            <a:extLst>
              <a:ext uri="{FF2B5EF4-FFF2-40B4-BE49-F238E27FC236}">
                <a16:creationId xmlns:a16="http://schemas.microsoft.com/office/drawing/2014/main" id="{070B7382-DA01-52BB-486F-92D4C0A21FA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691363" y="5453200"/>
            <a:ext cx="1099113" cy="1350865"/>
          </a:xfrm>
          <a:prstGeom prst="rect">
            <a:avLst/>
          </a:prstGeom>
        </p:spPr>
      </p:pic>
    </p:spTree>
    <p:extLst>
      <p:ext uri="{BB962C8B-B14F-4D97-AF65-F5344CB8AC3E}">
        <p14:creationId xmlns:p14="http://schemas.microsoft.com/office/powerpoint/2010/main" val="4019770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7406</TotalTime>
  <Words>274</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26</cp:revision>
  <dcterms:created xsi:type="dcterms:W3CDTF">2022-08-02T19:42:58Z</dcterms:created>
  <dcterms:modified xsi:type="dcterms:W3CDTF">2023-10-26T16:30:11Z</dcterms:modified>
</cp:coreProperties>
</file>