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2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945FC-5EAF-4C3C-AFFE-1DCA1724910E}"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2450-D7BF-4260-AA06-D4A5E0649978}" type="slidenum">
              <a:rPr lang="en-US" smtClean="0"/>
              <a:t>‹#›</a:t>
            </a:fld>
            <a:endParaRPr lang="en-US"/>
          </a:p>
        </p:txBody>
      </p:sp>
    </p:spTree>
    <p:extLst>
      <p:ext uri="{BB962C8B-B14F-4D97-AF65-F5344CB8AC3E}">
        <p14:creationId xmlns:p14="http://schemas.microsoft.com/office/powerpoint/2010/main" val="2304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601F3D-6903-4616-973D-EA27DA31FBBB}" type="slidenum">
              <a:rPr lang="en-US" smtClean="0"/>
              <a:t>1</a:t>
            </a:fld>
            <a:endParaRPr lang="en-US"/>
          </a:p>
        </p:txBody>
      </p:sp>
    </p:spTree>
    <p:extLst>
      <p:ext uri="{BB962C8B-B14F-4D97-AF65-F5344CB8AC3E}">
        <p14:creationId xmlns:p14="http://schemas.microsoft.com/office/powerpoint/2010/main" val="53372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07EC-B6D4-C30A-6276-77ADF88DA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69F6F1-8614-EBEF-FC72-B9A91248E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711C5C-44A7-A716-545F-E65EE318BBD2}"/>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5" name="Footer Placeholder 4">
            <a:extLst>
              <a:ext uri="{FF2B5EF4-FFF2-40B4-BE49-F238E27FC236}">
                <a16:creationId xmlns:a16="http://schemas.microsoft.com/office/drawing/2014/main" id="{7F5770C3-DFDC-D2E3-2707-DF3B72D66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7A80B-1051-8BC8-E076-EFBC9D74495F}"/>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63495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2D9A-A6AD-483F-0437-37AD6CD47E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208E5-8EEA-597C-1DC1-519B9EC552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800C7-4F18-2371-1E61-A90310DE7492}"/>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5" name="Footer Placeholder 4">
            <a:extLst>
              <a:ext uri="{FF2B5EF4-FFF2-40B4-BE49-F238E27FC236}">
                <a16:creationId xmlns:a16="http://schemas.microsoft.com/office/drawing/2014/main" id="{BD42E7C9-10AC-7018-C9A5-5D03A1678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B5930-CE82-424A-5114-3AC3DB05DECE}"/>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61539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E16529-EA3A-6331-CF82-B80736E76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0481A5-A5CF-EACF-33DB-B0CA804609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7101F-019D-9119-FB0E-44F016B33650}"/>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5" name="Footer Placeholder 4">
            <a:extLst>
              <a:ext uri="{FF2B5EF4-FFF2-40B4-BE49-F238E27FC236}">
                <a16:creationId xmlns:a16="http://schemas.microsoft.com/office/drawing/2014/main" id="{A24A9816-A14D-5D44-153A-FA037BAB9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C049-2961-776B-315D-340238E93A1A}"/>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351056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9C0E-89FA-4B13-5C0C-6BB7349C1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C70B8-8943-C379-CA0D-0A0D05AD78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E0CFD-44E7-9DC9-D84C-863EDF5A5E72}"/>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5" name="Footer Placeholder 4">
            <a:extLst>
              <a:ext uri="{FF2B5EF4-FFF2-40B4-BE49-F238E27FC236}">
                <a16:creationId xmlns:a16="http://schemas.microsoft.com/office/drawing/2014/main" id="{97CCC90D-42BD-AC14-A560-59F17B58B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8C25E-8768-B516-759C-37158C347F45}"/>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98795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113C-57FF-39FF-C3CC-1A01C75E7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C6BD4E-EA34-DF3A-D69F-915FA14626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B2C045-ADED-EB13-D450-53DCDC8AD62D}"/>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5" name="Footer Placeholder 4">
            <a:extLst>
              <a:ext uri="{FF2B5EF4-FFF2-40B4-BE49-F238E27FC236}">
                <a16:creationId xmlns:a16="http://schemas.microsoft.com/office/drawing/2014/main" id="{A6FA407F-2BA0-4BFC-50B9-CC7348088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99974-CDE3-6389-2B3E-492282BC66E1}"/>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23083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3540-B242-38F3-AC90-ED373DC2F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6CBA5-F9FB-C81E-43C9-94755E0C9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18066-8A1A-FE06-0A0F-F8A15C7D4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AC91B1-53BA-83DC-6642-947BC81347FE}"/>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6" name="Footer Placeholder 5">
            <a:extLst>
              <a:ext uri="{FF2B5EF4-FFF2-40B4-BE49-F238E27FC236}">
                <a16:creationId xmlns:a16="http://schemas.microsoft.com/office/drawing/2014/main" id="{8DD31BB1-5E69-7EE3-B303-443194B62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60898B-C051-FE89-2F11-60A9A18ADF44}"/>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268381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633F-C512-058D-F649-61C257570E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C70F7-7004-C58B-9132-0C411C5E7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4428E-60CD-C88C-79B9-2D050C1FC0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3F92E-31E9-91EA-F3F9-8E170BF8F0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CBF06-74B3-9B30-1F4F-3818AB8D8E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4AF4D3-C08C-932A-5AA5-CB24C47133DC}"/>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8" name="Footer Placeholder 7">
            <a:extLst>
              <a:ext uri="{FF2B5EF4-FFF2-40B4-BE49-F238E27FC236}">
                <a16:creationId xmlns:a16="http://schemas.microsoft.com/office/drawing/2014/main" id="{7824E06D-36D9-44C6-BB78-7D19FD58E2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CF4E9-6DB7-E917-53E1-BCCF52F1C369}"/>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51937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1A48-C44E-CF66-FE8E-B437981AAD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4502F2-7E76-45B7-E342-3782C368A1D6}"/>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4" name="Footer Placeholder 3">
            <a:extLst>
              <a:ext uri="{FF2B5EF4-FFF2-40B4-BE49-F238E27FC236}">
                <a16:creationId xmlns:a16="http://schemas.microsoft.com/office/drawing/2014/main" id="{A0628FB6-E0C4-43F6-85EA-0711ABB50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DFB3FF-5604-F6EC-DD10-DB2AFE546926}"/>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98876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3EAC6-00D2-898D-48B4-1B9D3CC366D3}"/>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3" name="Footer Placeholder 2">
            <a:extLst>
              <a:ext uri="{FF2B5EF4-FFF2-40B4-BE49-F238E27FC236}">
                <a16:creationId xmlns:a16="http://schemas.microsoft.com/office/drawing/2014/main" id="{9FDEB05E-59BC-0D20-9CAE-D7DB9880C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A26A90-FC22-5092-04A0-ED93AFE4A123}"/>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360859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D75E-FC1B-2EBA-2F37-5AEEDB031C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732849-94F1-9012-2A19-8121B90D2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C4A30E-B286-EC9B-D048-763A3D24C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5E979-1B1D-B488-C192-0ABA4AB1717F}"/>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6" name="Footer Placeholder 5">
            <a:extLst>
              <a:ext uri="{FF2B5EF4-FFF2-40B4-BE49-F238E27FC236}">
                <a16:creationId xmlns:a16="http://schemas.microsoft.com/office/drawing/2014/main" id="{F3A994E9-DCEB-0355-6E60-C012CB202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2D43B-8D96-6537-5931-4C70791D528F}"/>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52366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9CBA-7880-0350-26BD-9C8C9DC67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5E475D-4010-FFAE-EA7A-0F78CAE81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5000DB-1711-98E1-CBF9-FC640A68C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562A9-FAFF-CD79-A57F-ECEB4A1EF410}"/>
              </a:ext>
            </a:extLst>
          </p:cNvPr>
          <p:cNvSpPr>
            <a:spLocks noGrp="1"/>
          </p:cNvSpPr>
          <p:nvPr>
            <p:ph type="dt" sz="half" idx="10"/>
          </p:nvPr>
        </p:nvSpPr>
        <p:spPr/>
        <p:txBody>
          <a:bodyPr/>
          <a:lstStyle/>
          <a:p>
            <a:fld id="{D258C32D-DC59-49BC-BCC4-4B04559FBC9B}" type="datetimeFigureOut">
              <a:rPr lang="en-US" smtClean="0"/>
              <a:t>12/15/2023</a:t>
            </a:fld>
            <a:endParaRPr lang="en-US"/>
          </a:p>
        </p:txBody>
      </p:sp>
      <p:sp>
        <p:nvSpPr>
          <p:cNvPr id="6" name="Footer Placeholder 5">
            <a:extLst>
              <a:ext uri="{FF2B5EF4-FFF2-40B4-BE49-F238E27FC236}">
                <a16:creationId xmlns:a16="http://schemas.microsoft.com/office/drawing/2014/main" id="{B50995F7-5FF3-3D51-4E6B-50B54A980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8BFEC-9609-30B9-CF9F-9292C358B8F6}"/>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10500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A59104-D1CE-A17D-0867-655A89AB1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CE64E-24C3-685B-6295-D00265F89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3A82D-0549-0F17-5730-DDFE3A51F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8C32D-DC59-49BC-BCC4-4B04559FBC9B}" type="datetimeFigureOut">
              <a:rPr lang="en-US" smtClean="0"/>
              <a:t>12/15/2023</a:t>
            </a:fld>
            <a:endParaRPr lang="en-US"/>
          </a:p>
        </p:txBody>
      </p:sp>
      <p:sp>
        <p:nvSpPr>
          <p:cNvPr id="5" name="Footer Placeholder 4">
            <a:extLst>
              <a:ext uri="{FF2B5EF4-FFF2-40B4-BE49-F238E27FC236}">
                <a16:creationId xmlns:a16="http://schemas.microsoft.com/office/drawing/2014/main" id="{EDC88333-71C5-5B43-6D53-EAAE3349B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B6A047-6888-E179-A902-A52559F4A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08842-1692-498C-A028-A022AF867CFE}" type="slidenum">
              <a:rPr lang="en-US" smtClean="0"/>
              <a:t>‹#›</a:t>
            </a:fld>
            <a:endParaRPr lang="en-US"/>
          </a:p>
        </p:txBody>
      </p:sp>
    </p:spTree>
    <p:extLst>
      <p:ext uri="{BB962C8B-B14F-4D97-AF65-F5344CB8AC3E}">
        <p14:creationId xmlns:p14="http://schemas.microsoft.com/office/powerpoint/2010/main" val="1537990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youtube.com/watch?v=bshSbNFXLww"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C42E71-2407-402B-B863-47CD390C4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16" y="271506"/>
            <a:ext cx="2546009" cy="2660379"/>
          </a:xfrm>
          <a:prstGeom prst="ellipse">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52B9A0B-05B2-4030-9BE6-25613BECE91B}"/>
              </a:ext>
            </a:extLst>
          </p:cNvPr>
          <p:cNvSpPr>
            <a:spLocks noGrp="1"/>
          </p:cNvSpPr>
          <p:nvPr>
            <p:ph type="sldNum" sz="quarter" idx="12"/>
          </p:nvPr>
        </p:nvSpPr>
        <p:spPr/>
        <p:txBody>
          <a:bodyPr/>
          <a:lstStyle/>
          <a:p>
            <a:fld id="{AE9247E1-8B9F-43C5-AC1A-30D5214D3D98}" type="slidenum">
              <a:rPr lang="en-US" smtClean="0"/>
              <a:pPr/>
              <a:t>1</a:t>
            </a:fld>
            <a:endParaRPr lang="en-US"/>
          </a:p>
        </p:txBody>
      </p:sp>
      <p:grpSp>
        <p:nvGrpSpPr>
          <p:cNvPr id="3" name="Group 2">
            <a:extLst>
              <a:ext uri="{FF2B5EF4-FFF2-40B4-BE49-F238E27FC236}">
                <a16:creationId xmlns:a16="http://schemas.microsoft.com/office/drawing/2014/main" id="{3C347C36-6BAD-47DF-A629-2724BE4D307D}"/>
              </a:ext>
            </a:extLst>
          </p:cNvPr>
          <p:cNvGrpSpPr/>
          <p:nvPr/>
        </p:nvGrpSpPr>
        <p:grpSpPr>
          <a:xfrm>
            <a:off x="370048" y="2991386"/>
            <a:ext cx="4496387" cy="1172205"/>
            <a:chOff x="370049" y="3114588"/>
            <a:chExt cx="4496387" cy="1172205"/>
          </a:xfrm>
        </p:grpSpPr>
        <p:sp>
          <p:nvSpPr>
            <p:cNvPr id="61" name="Title 1">
              <a:extLst>
                <a:ext uri="{FF2B5EF4-FFF2-40B4-BE49-F238E27FC236}">
                  <a16:creationId xmlns:a16="http://schemas.microsoft.com/office/drawing/2014/main" id="{81E9C843-D5FA-457E-B926-84EBA9EEFF56}"/>
                </a:ext>
              </a:extLst>
            </p:cNvPr>
            <p:cNvSpPr txBox="1">
              <a:spLocks/>
            </p:cNvSpPr>
            <p:nvPr/>
          </p:nvSpPr>
          <p:spPr>
            <a:xfrm>
              <a:off x="387396" y="3114588"/>
              <a:ext cx="4479040" cy="1130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82669"/>
                  </a:solidFill>
                  <a:latin typeface="Montserrat" panose="00000500000000000000" pitchFamily="50" charset="0"/>
                  <a:ea typeface="+mj-ea"/>
                  <a:cs typeface="+mj-cs"/>
                </a:defRPr>
              </a:lvl1pPr>
            </a:lstStyle>
            <a:p>
              <a:pPr algn="ctr"/>
              <a:r>
                <a:rPr lang="en-US" sz="3200" dirty="0">
                  <a:solidFill>
                    <a:schemeClr val="tx1"/>
                  </a:solidFill>
                  <a:latin typeface="LEMON MILK" panose="00000500000000000000" pitchFamily="50" charset="0"/>
                </a:rPr>
                <a:t>STEVEN KOTLER</a:t>
              </a:r>
              <a:br>
                <a:rPr lang="en-US" dirty="0">
                  <a:solidFill>
                    <a:schemeClr val="tx1"/>
                  </a:solidFill>
                </a:rPr>
              </a:br>
              <a:r>
                <a:rPr lang="en-US" sz="1200" b="0" i="0" dirty="0">
                  <a:solidFill>
                    <a:schemeClr val="tx1"/>
                  </a:solidFill>
                  <a:effectLst/>
                  <a:latin typeface="Montserrat" pitchFamily="2" charset="77"/>
                </a:rPr>
                <a:t>New York Times Bestselling Author and Leading Expert on Human Performance; Foremost Authority on Harnessing Flow to Amplify Focus, Decision-Making and Productivity</a:t>
              </a:r>
              <a:endParaRPr lang="en-US" sz="1200" dirty="0">
                <a:solidFill>
                  <a:schemeClr val="tx1"/>
                </a:solidFill>
                <a:latin typeface="Montserrat" pitchFamily="2" charset="77"/>
              </a:endParaRPr>
            </a:p>
          </p:txBody>
        </p:sp>
        <p:cxnSp>
          <p:nvCxnSpPr>
            <p:cNvPr id="63" name="Straight Connector 62">
              <a:extLst>
                <a:ext uri="{FF2B5EF4-FFF2-40B4-BE49-F238E27FC236}">
                  <a16:creationId xmlns:a16="http://schemas.microsoft.com/office/drawing/2014/main" id="{83E767E6-88F8-4583-8E73-7831CE97818A}"/>
                </a:ext>
              </a:extLst>
            </p:cNvPr>
            <p:cNvCxnSpPr>
              <a:cxnSpLocks/>
            </p:cNvCxnSpPr>
            <p:nvPr/>
          </p:nvCxnSpPr>
          <p:spPr>
            <a:xfrm>
              <a:off x="370049" y="4286793"/>
              <a:ext cx="422611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C1D66F1-716B-480E-B23B-9FA8BCAE1C41}"/>
              </a:ext>
            </a:extLst>
          </p:cNvPr>
          <p:cNvSpPr txBox="1"/>
          <p:nvPr/>
        </p:nvSpPr>
        <p:spPr>
          <a:xfrm>
            <a:off x="4838798" y="56818"/>
            <a:ext cx="7059584" cy="5447645"/>
          </a:xfrm>
          <a:prstGeom prst="rect">
            <a:avLst/>
          </a:prstGeom>
          <a:noFill/>
        </p:spPr>
        <p:txBody>
          <a:bodyPr wrap="square">
            <a:spAutoFit/>
          </a:bodyPr>
          <a:lstStyle/>
          <a:p>
            <a:pPr algn="just">
              <a:buClr>
                <a:srgbClr val="28A6DF"/>
              </a:buClr>
              <a:buSzPct val="120000"/>
            </a:pPr>
            <a:r>
              <a:rPr lang="en-US" sz="1200" b="1" dirty="0">
                <a:solidFill>
                  <a:srgbClr val="00B0F0"/>
                </a:solidFill>
                <a:latin typeface="Montserrat" panose="00000500000000000000" pitchFamily="50" charset="0"/>
                <a:hlinkClick r:id="rId4">
                  <a:extLst>
                    <a:ext uri="{A12FA001-AC4F-418D-AE19-62706E023703}">
                      <ahyp:hlinkClr xmlns:ahyp="http://schemas.microsoft.com/office/drawing/2018/hyperlinkcolor" val="tx"/>
                    </a:ext>
                  </a:extLst>
                </a:hlinkClick>
              </a:rPr>
              <a:t>Watch Steven Kotler: The </a:t>
            </a:r>
            <a:r>
              <a:rPr lang="en-US" sz="1200" b="1" dirty="0" err="1">
                <a:solidFill>
                  <a:srgbClr val="00B0F0"/>
                </a:solidFill>
                <a:latin typeface="Montserrat" panose="00000500000000000000" pitchFamily="50" charset="0"/>
                <a:hlinkClick r:id="rId4">
                  <a:extLst>
                    <a:ext uri="{A12FA001-AC4F-418D-AE19-62706E023703}">
                      <ahyp:hlinkClr xmlns:ahyp="http://schemas.microsoft.com/office/drawing/2018/hyperlinkcolor" val="tx"/>
                    </a:ext>
                  </a:extLst>
                </a:hlinkClick>
              </a:rPr>
              <a:t>Scientifie</a:t>
            </a:r>
            <a:r>
              <a:rPr lang="en-US" sz="1200" b="1" dirty="0">
                <a:solidFill>
                  <a:srgbClr val="00B0F0"/>
                </a:solidFill>
                <a:latin typeface="Montserrat" panose="00000500000000000000" pitchFamily="50" charset="0"/>
                <a:hlinkClick r:id="rId4">
                  <a:extLst>
                    <a:ext uri="{A12FA001-AC4F-418D-AE19-62706E023703}">
                      <ahyp:hlinkClr xmlns:ahyp="http://schemas.microsoft.com/office/drawing/2018/hyperlinkcolor" val="tx"/>
                    </a:ext>
                  </a:extLst>
                </a:hlinkClick>
              </a:rPr>
              <a:t> of Maximizing Human Potential</a:t>
            </a:r>
            <a:endParaRPr lang="en-US" sz="1200" b="1" dirty="0">
              <a:solidFill>
                <a:srgbClr val="00B0F0"/>
              </a:solidFill>
              <a:latin typeface="Montserrat" panose="00000500000000000000" pitchFamily="50" charset="0"/>
            </a:endParaRPr>
          </a:p>
          <a:p>
            <a:pPr algn="just">
              <a:buClr>
                <a:srgbClr val="28A6DF"/>
              </a:buClr>
              <a:buSzPct val="120000"/>
            </a:pPr>
            <a:endParaRPr lang="en-US" sz="1200" b="1" dirty="0">
              <a:solidFill>
                <a:srgbClr val="00B0F0"/>
              </a:solidFill>
              <a:latin typeface="Montserrat" panose="00000500000000000000" pitchFamily="50" charset="0"/>
            </a:endParaRP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50" charset="0"/>
              </a:rPr>
              <a:t>Executive Director of Flow Research Collective, a peak performance research and training institute which trains individuals to harness the power of flow to achieve more, faster</a:t>
            </a:r>
          </a:p>
          <a:p>
            <a:pPr marL="174625" indent="-174625" algn="just">
              <a:buClr>
                <a:srgbClr val="28A6DF"/>
              </a:buClr>
              <a:buSzPct val="120000"/>
              <a:buFont typeface="Montserrat" panose="00000500000000000000" pitchFamily="50" charset="0"/>
              <a:buChar char="›"/>
            </a:pPr>
            <a:endParaRPr lang="en-US" sz="1200" dirty="0">
              <a:latin typeface="Montserrat" panose="00000500000000000000" pitchFamily="50" charset="0"/>
            </a:endParaRP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50" charset="0"/>
              </a:rPr>
              <a:t>Considered one of the world’s foremost experts on individual and group performance</a:t>
            </a:r>
          </a:p>
          <a:p>
            <a:pPr algn="just">
              <a:buClr>
                <a:srgbClr val="28A6DF"/>
              </a:buClr>
              <a:buSzPct val="120000"/>
            </a:pPr>
            <a:endParaRPr lang="en-US" sz="1200" dirty="0">
              <a:latin typeface="Montserrat" panose="00000500000000000000" pitchFamily="50" charset="0"/>
            </a:endParaRP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50" charset="0"/>
              </a:rPr>
              <a:t>Has trained more than 250,000 people, among them Olympians, Navy SEALS and employees from companies including Google, Deloitte and Microsoft</a:t>
            </a:r>
          </a:p>
          <a:p>
            <a:pPr marL="174625" indent="-174625" algn="just">
              <a:buClr>
                <a:srgbClr val="28A6DF"/>
              </a:buClr>
              <a:buSzPct val="120000"/>
              <a:buFont typeface="Montserrat" panose="00000500000000000000" pitchFamily="50" charset="0"/>
              <a:buChar char="›"/>
            </a:pPr>
            <a:endParaRPr lang="en-US" sz="1200" dirty="0">
              <a:latin typeface="Montserrat" panose="00000500000000000000" pitchFamily="50" charset="0"/>
            </a:endParaRP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50" charset="0"/>
              </a:rPr>
              <a:t>Author of 14 books, 11 of which have become bestsellers</a:t>
            </a:r>
          </a:p>
          <a:p>
            <a:pPr marL="174625" indent="-174625" algn="just">
              <a:buClr>
                <a:srgbClr val="28A6DF"/>
              </a:buClr>
              <a:buSzPct val="120000"/>
              <a:buFont typeface="Montserrat" panose="00000500000000000000" pitchFamily="50" charset="0"/>
              <a:buChar char="›"/>
            </a:pPr>
            <a:endParaRPr lang="en-US" sz="1200" dirty="0">
              <a:latin typeface="Montserrat" panose="00000500000000000000" pitchFamily="50" charset="0"/>
            </a:endParaRP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50" charset="0"/>
              </a:rPr>
              <a:t>Newest book </a:t>
            </a:r>
            <a:r>
              <a:rPr lang="en-US" sz="1200" i="1" dirty="0">
                <a:latin typeface="Montserrat" panose="00000500000000000000" pitchFamily="50" charset="0"/>
              </a:rPr>
              <a:t>The Art of the Impossible: A Peak Performance Primer </a:t>
            </a:r>
            <a:r>
              <a:rPr lang="en-US" sz="1200" dirty="0">
                <a:latin typeface="Montserrat" panose="00000500000000000000" pitchFamily="50" charset="0"/>
              </a:rPr>
              <a:t>has been described as “an inspiring approach to life-hacking that begs to be implemented”</a:t>
            </a:r>
          </a:p>
          <a:p>
            <a:pPr algn="just">
              <a:buClr>
                <a:srgbClr val="28A6DF"/>
              </a:buClr>
              <a:buSzPct val="120000"/>
            </a:pPr>
            <a:endParaRPr lang="en-US" sz="1200" dirty="0">
              <a:latin typeface="Montserrat" panose="00000500000000000000" pitchFamily="50" charset="0"/>
            </a:endParaRPr>
          </a:p>
          <a:p>
            <a:pPr algn="just">
              <a:buClr>
                <a:srgbClr val="28A6DF"/>
              </a:buClr>
              <a:buSzPct val="120000"/>
            </a:pPr>
            <a:r>
              <a:rPr lang="en-US" sz="1200" b="1" dirty="0">
                <a:latin typeface="Montserrat" panose="00000500000000000000" pitchFamily="50" charset="0"/>
              </a:rPr>
              <a:t>Key Takeaways: </a:t>
            </a:r>
          </a:p>
          <a:p>
            <a:pPr marL="174625" indent="-174625" algn="just">
              <a:buClr>
                <a:srgbClr val="28A6DF"/>
              </a:buClr>
              <a:buSzPct val="120000"/>
              <a:buFont typeface="Montserrat" panose="00000500000000000000" pitchFamily="50" charset="0"/>
              <a:buChar char="›"/>
            </a:pPr>
            <a:r>
              <a:rPr lang="en-US" sz="1200" b="0" i="0" dirty="0">
                <a:effectLst/>
                <a:latin typeface="Montserrat" pitchFamily="2" charset="77"/>
              </a:rPr>
              <a:t>He’ll explain the science and research behind the state of flow––and how it can increase productivity, creativity, and learning speeds by up to 500 percent. You’ll walk away with tools to reduce stress and overwhelm, decrease procrastination and distraction, and increase motivation and performance.</a:t>
            </a:r>
            <a:endParaRPr lang="en-US" sz="1200" dirty="0">
              <a:latin typeface="Montserrat" pitchFamily="2" charset="77"/>
            </a:endParaRPr>
          </a:p>
          <a:p>
            <a:pPr marL="174625" indent="-174625" algn="just">
              <a:buClr>
                <a:srgbClr val="28A6DF"/>
              </a:buClr>
              <a:buSzPct val="120000"/>
              <a:buFont typeface="Montserrat" panose="00000500000000000000" pitchFamily="50" charset="0"/>
              <a:buChar char="›"/>
            </a:pPr>
            <a:endParaRPr lang="en-US" sz="1200" b="1" dirty="0">
              <a:latin typeface="Montserrat" panose="00000500000000000000" pitchFamily="50" charset="0"/>
            </a:endParaRPr>
          </a:p>
          <a:p>
            <a:pPr algn="just">
              <a:buClr>
                <a:srgbClr val="28A6DF"/>
              </a:buClr>
              <a:buSzPct val="120000"/>
            </a:pPr>
            <a:r>
              <a:rPr lang="en-US" sz="1200" b="1" dirty="0">
                <a:latin typeface="Montserrat" panose="00000500000000000000" pitchFamily="50" charset="0"/>
              </a:rPr>
              <a:t>Sample Keynote Topics:</a:t>
            </a: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50" charset="0"/>
              </a:rPr>
              <a:t>The Art of Impossible: Achieving and Sustaining Organizational Peak Performance</a:t>
            </a: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50" charset="0"/>
              </a:rPr>
              <a:t>The Superman Leader: Leverage Flow to Heighten Personal and Organizations Performance</a:t>
            </a: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50" charset="0"/>
              </a:rPr>
              <a:t>The Future is Faster Than You Think: Preparing for the Next Wave of Technology</a:t>
            </a:r>
          </a:p>
          <a:p>
            <a:pPr algn="just">
              <a:buClr>
                <a:srgbClr val="28A6DF"/>
              </a:buClr>
              <a:buSzPct val="120000"/>
            </a:pPr>
            <a:endParaRPr lang="en-US" sz="1200" b="1" dirty="0">
              <a:solidFill>
                <a:srgbClr val="28A6DF"/>
              </a:solidFill>
              <a:latin typeface="Montserrat" panose="00000500000000000000" pitchFamily="50" charset="0"/>
            </a:endParaRPr>
          </a:p>
        </p:txBody>
      </p:sp>
      <p:pic>
        <p:nvPicPr>
          <p:cNvPr id="8194" name="Picture 2">
            <a:extLst>
              <a:ext uri="{FF2B5EF4-FFF2-40B4-BE49-F238E27FC236}">
                <a16:creationId xmlns:a16="http://schemas.microsoft.com/office/drawing/2014/main" id="{1E559D65-CF0E-ECEA-9B38-4A62C7B11B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0" y="5345925"/>
            <a:ext cx="1142563" cy="149390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34B93C4B-A869-D72B-6F0C-4897B4440B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022" y="5329383"/>
            <a:ext cx="1029550" cy="156332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B33B5498-3DEC-773A-3293-0D044D07ED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0375" y="5364092"/>
            <a:ext cx="992131" cy="150650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B9B0CE31-8C02-282D-AF12-943CD59C10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2782" y="5376690"/>
            <a:ext cx="983835" cy="149390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EBC526BD-3EDF-270B-6A7E-F9E60454B8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8395" y="5390261"/>
            <a:ext cx="983834" cy="1493907"/>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518EDCA3-14D0-C04C-421F-B42CE5DAA9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7416" y="5376690"/>
            <a:ext cx="983835" cy="1493907"/>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6D532760-28B6-8B0F-C0C8-EA345E352D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2916" y="5364091"/>
            <a:ext cx="983834" cy="149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597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4338</TotalTime>
  <Words>238</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LEMON MILK</vt:lpstr>
      <vt:lpstr>Montserrat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Hesketh</dc:creator>
  <cp:lastModifiedBy>Duncan Hesketh</cp:lastModifiedBy>
  <cp:revision>8</cp:revision>
  <dcterms:created xsi:type="dcterms:W3CDTF">2023-12-15T21:28:02Z</dcterms:created>
  <dcterms:modified xsi:type="dcterms:W3CDTF">2023-12-18T21:46:13Z</dcterms:modified>
</cp:coreProperties>
</file>