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5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834600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12/15/2023</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12/15/2023</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youtube.com/watch?v=63X4AJO-KDM" TargetMode="External"/><Relationship Id="rId4" Type="http://schemas.openxmlformats.org/officeDocument/2006/relationships/hyperlink" Target="https://www.youtube.com/watch?v=E36yqzi7EJ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642BFF1-46B6-763E-2990-78BA992084FA}"/>
              </a:ext>
            </a:extLst>
          </p:cNvPr>
          <p:cNvPicPr>
            <a:picLocks noChangeAspect="1"/>
          </p:cNvPicPr>
          <p:nvPr/>
        </p:nvPicPr>
        <p:blipFill>
          <a:blip r:embed="rId3">
            <a:extLst>
              <a:ext uri="{28A0092B-C50C-407E-A947-70E740481C1C}">
                <a14:useLocalDpi xmlns:a14="http://schemas.microsoft.com/office/drawing/2010/main" val="0"/>
              </a:ext>
            </a:extLst>
          </a:blip>
          <a:srcRect t="16565" b="16565"/>
          <a:stretch/>
        </p:blipFill>
        <p:spPr>
          <a:xfrm>
            <a:off x="1238020" y="693839"/>
            <a:ext cx="2546014" cy="2532838"/>
          </a:xfrm>
          <a:prstGeom prst="ellipse">
            <a:avLst/>
          </a:prstGeom>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4294967295"/>
          </p:nvPr>
        </p:nvSpPr>
        <p:spPr>
          <a:xfrm>
            <a:off x="10569254" y="6172959"/>
            <a:ext cx="541713" cy="365125"/>
          </a:xfrm>
        </p:spPr>
        <p:txBody>
          <a:bodyPr/>
          <a:lstStyle/>
          <a:p>
            <a:fld id="{AE9247E1-8B9F-43C5-AC1A-30D5214D3D98}" type="slidenum">
              <a:rPr lang="en-US" smtClean="0">
                <a:solidFill>
                  <a:schemeClr val="tx1"/>
                </a:solidFill>
                <a:latin typeface="Montserrat" panose="02000505000000020004" pitchFamily="2" charset="0"/>
              </a:rPr>
              <a:pPr/>
              <a:t>1</a:t>
            </a:fld>
            <a:endParaRPr lang="en-US" dirty="0">
              <a:solidFill>
                <a:schemeClr val="tx1"/>
              </a:solidFill>
              <a:latin typeface="Montserrat" panose="02000505000000020004" pitchFamily="2" charset="0"/>
            </a:endParaRPr>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415207"/>
            <a:ext cx="7059584" cy="6001643"/>
          </a:xfrm>
          <a:prstGeom prst="rect">
            <a:avLst/>
          </a:prstGeom>
          <a:noFill/>
        </p:spPr>
        <p:txBody>
          <a:bodyPr wrap="square">
            <a:spAutoFit/>
          </a:bodyPr>
          <a:lstStyle/>
          <a:p>
            <a:pPr algn="just">
              <a:buClr>
                <a:srgbClr val="28A6DF"/>
              </a:buClr>
              <a:buSzPct val="120000"/>
            </a:pPr>
            <a:r>
              <a:rPr lang="en-US" sz="1200" b="1" i="0" u="none" strike="noStrike" dirty="0">
                <a:solidFill>
                  <a:srgbClr val="00B0F0"/>
                </a:solidFill>
                <a:effectLst/>
                <a:latin typeface="Montserrat" panose="02000505000000020004" pitchFamily="2" charset="0"/>
                <a:hlinkClick r:id="rId4">
                  <a:extLst>
                    <a:ext uri="{A12FA001-AC4F-418D-AE19-62706E023703}">
                      <ahyp:hlinkClr xmlns:ahyp="http://schemas.microsoft.com/office/drawing/2018/hyperlinkcolor" val="tx"/>
                    </a:ext>
                  </a:extLst>
                </a:hlinkClick>
              </a:rPr>
              <a:t>Watch Ryan </a:t>
            </a:r>
            <a:r>
              <a:rPr lang="en-US" sz="1200" b="1" i="0" u="none" strike="noStrike" dirty="0" err="1">
                <a:solidFill>
                  <a:srgbClr val="00B0F0"/>
                </a:solidFill>
                <a:effectLst/>
                <a:latin typeface="Montserrat" panose="02000505000000020004" pitchFamily="2" charset="0"/>
                <a:hlinkClick r:id="rId4">
                  <a:extLst>
                    <a:ext uri="{A12FA001-AC4F-418D-AE19-62706E023703}">
                      <ahyp:hlinkClr xmlns:ahyp="http://schemas.microsoft.com/office/drawing/2018/hyperlinkcolor" val="tx"/>
                    </a:ext>
                  </a:extLst>
                </a:hlinkClick>
              </a:rPr>
              <a:t>Estis</a:t>
            </a:r>
            <a:r>
              <a:rPr lang="en-US" sz="1200" b="1" i="0" u="none" strike="noStrike" dirty="0">
                <a:solidFill>
                  <a:srgbClr val="00B0F0"/>
                </a:solidFill>
                <a:effectLst/>
                <a:latin typeface="Montserrat" panose="02000505000000020004" pitchFamily="2" charset="0"/>
                <a:hlinkClick r:id="rId4">
                  <a:extLst>
                    <a:ext uri="{A12FA001-AC4F-418D-AE19-62706E023703}">
                      <ahyp:hlinkClr xmlns:ahyp="http://schemas.microsoft.com/office/drawing/2018/hyperlinkcolor" val="tx"/>
                    </a:ext>
                  </a:extLst>
                </a:hlinkClick>
              </a:rPr>
              <a:t>: Speaker Promo Reel</a:t>
            </a:r>
            <a:endParaRPr lang="en-US" sz="1200" b="1" dirty="0">
              <a:solidFill>
                <a:srgbClr val="00B0F0"/>
              </a:solidFill>
              <a:latin typeface="Montserrat" panose="02000505000000020004" pitchFamily="2" charset="0"/>
            </a:endParaRPr>
          </a:p>
          <a:p>
            <a:pPr algn="just">
              <a:buClr>
                <a:srgbClr val="28A6DF"/>
              </a:buClr>
              <a:buSzPct val="120000"/>
            </a:pPr>
            <a:endParaRPr lang="en-US" sz="1200" b="1" dirty="0">
              <a:solidFill>
                <a:srgbClr val="00B0F0"/>
              </a:solidFill>
              <a:latin typeface="Montserrat" panose="02000505000000020004" pitchFamily="2" charset="0"/>
              <a:hlinkClick r:id="" action="ppaction://noaction">
                <a:extLst>
                  <a:ext uri="{A12FA001-AC4F-418D-AE19-62706E023703}">
                    <ahyp:hlinkClr xmlns:ahyp="http://schemas.microsoft.com/office/drawing/2018/hyperlinkcolor" val="tx"/>
                  </a:ext>
                </a:extLst>
              </a:hlinkClick>
            </a:endParaRPr>
          </a:p>
          <a:p>
            <a:pPr algn="just">
              <a:buClr>
                <a:srgbClr val="28A6DF"/>
              </a:buClr>
              <a:buSzPct val="120000"/>
            </a:pPr>
            <a:r>
              <a:rPr lang="en-US" sz="12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Watch Ryan </a:t>
            </a:r>
            <a:r>
              <a:rPr lang="en-US" sz="1200" b="1" dirty="0" err="1">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Estis</a:t>
            </a:r>
            <a:r>
              <a:rPr lang="en-US" sz="12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 Pouring Happens</a:t>
            </a:r>
            <a:endParaRPr lang="en-US" sz="1200" b="1" dirty="0">
              <a:solidFill>
                <a:srgbClr val="00B0F0"/>
              </a:solidFill>
              <a:latin typeface="Montserrat" panose="02000505000000020004" pitchFamily="2" charset="0"/>
            </a:endParaRPr>
          </a:p>
          <a:p>
            <a:pPr algn="just">
              <a:buClr>
                <a:srgbClr val="28A6DF"/>
              </a:buClr>
              <a:buSzPct val="120000"/>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prstClr val="black"/>
                </a:solidFill>
                <a:latin typeface="Montserrat" panose="02000505000000020004" pitchFamily="2" charset="0"/>
              </a:rPr>
              <a:t>Brings more than 20 years of experience as a top-performing sales professional and leader, having served as the former chief strategy officer for the McCann </a:t>
            </a:r>
            <a:r>
              <a:rPr lang="en-US" sz="1200" dirty="0" err="1">
                <a:solidFill>
                  <a:prstClr val="black"/>
                </a:solidFill>
                <a:latin typeface="Montserrat" panose="02000505000000020004" pitchFamily="2" charset="0"/>
              </a:rPr>
              <a:t>Worldgroup</a:t>
            </a:r>
            <a:r>
              <a:rPr lang="en-US" sz="1200" dirty="0">
                <a:solidFill>
                  <a:prstClr val="black"/>
                </a:solidFill>
                <a:latin typeface="Montserrat" panose="02000505000000020004" pitchFamily="2" charset="0"/>
              </a:rPr>
              <a:t> advertising agency NAS</a:t>
            </a:r>
          </a:p>
          <a:p>
            <a:pPr marL="174625" indent="-174625" algn="just">
              <a:buClr>
                <a:srgbClr val="28A6DF"/>
              </a:buClr>
              <a:buSzPct val="120000"/>
              <a:buFont typeface="Montserrat" panose="00000500000000000000" pitchFamily="50" charset="0"/>
              <a:buChar char="›"/>
            </a:pPr>
            <a:endParaRPr lang="en-US" sz="1200" dirty="0">
              <a:solidFill>
                <a:prstClr val="black"/>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prstClr val="black"/>
                </a:solidFill>
                <a:latin typeface="Montserrat" panose="02000505000000020004" pitchFamily="2" charset="0"/>
              </a:rPr>
              <a:t>Known for his innovative ideas on leading change, improving sales effectiveness and preparing for the future of work, his presentations emphasize actionable content designed to elevate business performance and emerging trends influencing leadership effectiveness, sales performance and customer experience</a:t>
            </a:r>
          </a:p>
          <a:p>
            <a:pPr marL="174625" indent="-174625" algn="just">
              <a:buClr>
                <a:srgbClr val="28A6DF"/>
              </a:buClr>
              <a:buSzPct val="120000"/>
              <a:buFont typeface="Montserrat" panose="00000500000000000000" pitchFamily="50" charset="0"/>
              <a:buChar char="›"/>
            </a:pPr>
            <a:endParaRPr lang="en-US" sz="1200" dirty="0">
              <a:solidFill>
                <a:prstClr val="black"/>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prstClr val="black"/>
                </a:solidFill>
                <a:latin typeface="Montserrat" panose="02000505000000020004" pitchFamily="2" charset="0"/>
              </a:rPr>
              <a:t>Has been recognized as one of “the best keynote speakers ever heard” by Meetings &amp; Conventions magazine alongside Tony Robbins, Bill Gates, Colin Powell and Mike Ditka</a:t>
            </a:r>
          </a:p>
          <a:p>
            <a:pPr marL="174625" indent="-174625" algn="just">
              <a:buClr>
                <a:srgbClr val="28A6DF"/>
              </a:buClr>
              <a:buSzPct val="120000"/>
              <a:buFont typeface="Montserrat" panose="00000500000000000000" pitchFamily="50" charset="0"/>
              <a:buChar char="›"/>
            </a:pPr>
            <a:endParaRPr lang="en-US" sz="1200" dirty="0">
              <a:solidFill>
                <a:prstClr val="black"/>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prstClr val="black"/>
                </a:solidFill>
                <a:latin typeface="Montserrat" panose="02000505000000020004" pitchFamily="2" charset="0"/>
              </a:rPr>
              <a:t>Faculty member for the Institute of Management Studies, a member of the SmartBrief on Workforce Advisory Board and a certified Human Capital Strategist</a:t>
            </a:r>
          </a:p>
          <a:p>
            <a:pPr marL="174625" indent="-174625" algn="just">
              <a:buClr>
                <a:srgbClr val="28A6DF"/>
              </a:buClr>
              <a:buSzPct val="120000"/>
              <a:buFont typeface="Montserrat" panose="00000500000000000000" pitchFamily="50" charset="0"/>
              <a:buChar char="›"/>
            </a:pPr>
            <a:endParaRPr lang="en-US" sz="1200">
              <a:solidFill>
                <a:prstClr val="black"/>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a:solidFill>
                  <a:prstClr val="black"/>
                </a:solidFill>
                <a:latin typeface="Montserrat" panose="02000505000000020004" pitchFamily="2" charset="0"/>
              </a:rPr>
              <a:t>Author </a:t>
            </a:r>
            <a:r>
              <a:rPr lang="en-US" sz="1200" dirty="0">
                <a:solidFill>
                  <a:prstClr val="black"/>
                </a:solidFill>
                <a:latin typeface="Montserrat" panose="02000505000000020004" pitchFamily="2" charset="0"/>
              </a:rPr>
              <a:t>of a popular blog on business performance and his writing has been featured in </a:t>
            </a:r>
            <a:r>
              <a:rPr lang="en-US" sz="1200" i="1" dirty="0">
                <a:solidFill>
                  <a:prstClr val="black"/>
                </a:solidFill>
                <a:latin typeface="Montserrat" panose="02000505000000020004" pitchFamily="2" charset="0"/>
              </a:rPr>
              <a:t>Inc., Forbes, Entrepreneur, </a:t>
            </a:r>
            <a:r>
              <a:rPr lang="en-US" sz="1200" i="1" dirty="0" err="1">
                <a:solidFill>
                  <a:prstClr val="black"/>
                </a:solidFill>
                <a:latin typeface="Montserrat" panose="02000505000000020004" pitchFamily="2" charset="0"/>
              </a:rPr>
              <a:t>FastCompany</a:t>
            </a:r>
            <a:r>
              <a:rPr lang="en-US" sz="1200" i="1" dirty="0">
                <a:solidFill>
                  <a:prstClr val="black"/>
                </a:solidFill>
                <a:latin typeface="Montserrat" panose="02000505000000020004" pitchFamily="2" charset="0"/>
              </a:rPr>
              <a:t>, SmartBrief, Business News Network, Crain’s Business, </a:t>
            </a:r>
            <a:r>
              <a:rPr lang="en-US" sz="1200" dirty="0">
                <a:solidFill>
                  <a:prstClr val="black"/>
                </a:solidFill>
                <a:latin typeface="Montserrat" panose="02000505000000020004" pitchFamily="2" charset="0"/>
              </a:rPr>
              <a:t>and </a:t>
            </a:r>
            <a:r>
              <a:rPr lang="en-US" sz="1200" i="1" dirty="0">
                <a:solidFill>
                  <a:prstClr val="black"/>
                </a:solidFill>
                <a:latin typeface="Montserrat" panose="02000505000000020004" pitchFamily="2" charset="0"/>
              </a:rPr>
              <a:t>Yahoo Business</a:t>
            </a:r>
          </a:p>
          <a:p>
            <a:pPr algn="just">
              <a:buClr>
                <a:srgbClr val="28A6DF"/>
              </a:buClr>
              <a:buSzPct val="120000"/>
            </a:pPr>
            <a:endParaRPr lang="en-US" sz="1200" b="1" i="1" dirty="0">
              <a:solidFill>
                <a:prstClr val="black"/>
              </a:solidFill>
              <a:latin typeface="Montserrat" panose="02000505000000020004" pitchFamily="2" charset="0"/>
            </a:endParaRPr>
          </a:p>
          <a:p>
            <a:pPr algn="just">
              <a:buClr>
                <a:srgbClr val="28A6DF"/>
              </a:buClr>
              <a:buSzPct val="120000"/>
            </a:pPr>
            <a:r>
              <a:rPr lang="en-US" sz="1200" b="1" dirty="0">
                <a:latin typeface="Montserrat" panose="02000505000000020004" pitchFamily="2" charset="0"/>
              </a:rPr>
              <a:t>Key Takeaways:</a:t>
            </a: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anose="00000500000000000000" pitchFamily="2" charset="0"/>
              </a:rPr>
              <a:t>Encourages listeners to challenge </a:t>
            </a:r>
            <a:r>
              <a:rPr lang="en-US" sz="1200" b="0" i="0" dirty="0">
                <a:solidFill>
                  <a:srgbClr val="000000"/>
                </a:solidFill>
                <a:effectLst/>
                <a:latin typeface="Montserrat" panose="00000500000000000000" pitchFamily="2" charset="0"/>
              </a:rPr>
              <a:t>conventional leadership practices and explores progressive techniques and technology that pace with the evolving needs of today’s knowledge </a:t>
            </a:r>
            <a:r>
              <a:rPr lang="en-US" sz="1200" dirty="0">
                <a:solidFill>
                  <a:srgbClr val="000000"/>
                </a:solidFill>
                <a:latin typeface="Montserrat" panose="00000500000000000000" pitchFamily="2" charset="0"/>
              </a:rPr>
              <a:t>worker</a:t>
            </a:r>
          </a:p>
          <a:p>
            <a:pPr marL="174625" indent="-174625" algn="just">
              <a:buClr>
                <a:srgbClr val="28A6DF"/>
              </a:buClr>
              <a:buSzPct val="120000"/>
              <a:buFont typeface="Montserrat" panose="00000500000000000000" pitchFamily="50" charset="0"/>
              <a:buChar char="›"/>
            </a:pPr>
            <a:endParaRPr lang="en-US" sz="1200" b="1" dirty="0">
              <a:solidFill>
                <a:prstClr val="black"/>
              </a:solidFill>
              <a:latin typeface="Montserrat" panose="02000505000000020004" pitchFamily="2" charset="0"/>
            </a:endParaRPr>
          </a:p>
          <a:p>
            <a:pPr algn="just">
              <a:buClr>
                <a:srgbClr val="28A6DF"/>
              </a:buClr>
              <a:buSzPct val="120000"/>
            </a:pPr>
            <a:r>
              <a:rPr lang="en-US" sz="1200" b="1" dirty="0">
                <a:solidFill>
                  <a:prstClr val="black"/>
                </a:solidFill>
                <a:latin typeface="Montserrat" panose="02000505000000020004" pitchFamily="2" charset="0"/>
              </a:rPr>
              <a:t>Sample Keynote Topics:</a:t>
            </a:r>
          </a:p>
          <a:p>
            <a:pPr marL="174625" indent="-174625" algn="just">
              <a:buClr>
                <a:srgbClr val="28A6DF"/>
              </a:buClr>
              <a:buSzPct val="120000"/>
              <a:buFont typeface="Montserrat" panose="00000500000000000000" pitchFamily="50" charset="0"/>
              <a:buChar char="›"/>
            </a:pPr>
            <a:r>
              <a:rPr kumimoji="0" lang="en-US" sz="1200" i="0" u="none" strike="noStrike" kern="1200" cap="none" spc="0" normalizeH="0" baseline="0" noProof="0" dirty="0">
                <a:ln>
                  <a:noFill/>
                </a:ln>
                <a:solidFill>
                  <a:prstClr val="black"/>
                </a:solidFill>
                <a:effectLst/>
                <a:uLnTx/>
                <a:uFillTx/>
                <a:latin typeface="Montserrat" panose="02000505000000020004" pitchFamily="2" charset="0"/>
              </a:rPr>
              <a:t>Adapt &amp; Thrive</a:t>
            </a:r>
          </a:p>
          <a:p>
            <a:pPr marL="174625" indent="-174625" algn="just">
              <a:buClr>
                <a:srgbClr val="28A6DF"/>
              </a:buClr>
              <a:buSzPct val="120000"/>
              <a:buFont typeface="Montserrat" panose="00000500000000000000" pitchFamily="50" charset="0"/>
              <a:buChar char="›"/>
            </a:pPr>
            <a:r>
              <a:rPr lang="en-US" sz="1200" dirty="0">
                <a:solidFill>
                  <a:prstClr val="black"/>
                </a:solidFill>
                <a:latin typeface="Montserrat" panose="02000505000000020004" pitchFamily="2" charset="0"/>
              </a:rPr>
              <a:t>Human Centered Leadership</a:t>
            </a:r>
          </a:p>
          <a:p>
            <a:pPr marL="174625" indent="-174625" algn="just">
              <a:buClr>
                <a:srgbClr val="28A6DF"/>
              </a:buClr>
              <a:buSzPct val="120000"/>
              <a:buFont typeface="Montserrat" panose="00000500000000000000" pitchFamily="50" charset="0"/>
              <a:buChar char="›"/>
            </a:pPr>
            <a:r>
              <a:rPr kumimoji="0" lang="en-US" sz="1200" i="0" u="none" strike="noStrike" kern="1200" cap="none" spc="0" normalizeH="0" baseline="0" noProof="0" dirty="0">
                <a:ln>
                  <a:noFill/>
                </a:ln>
                <a:solidFill>
                  <a:prstClr val="black"/>
                </a:solidFill>
                <a:effectLst/>
                <a:uLnTx/>
                <a:uFillTx/>
                <a:latin typeface="Montserrat" panose="02000505000000020004" pitchFamily="2" charset="0"/>
              </a:rPr>
              <a:t>Unleash Your Inner Superhero</a:t>
            </a: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315324" y="3217928"/>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LEMON MILK" panose="00000500000000000000" pitchFamily="50" charset="0"/>
              </a:rPr>
              <a:t>RYAN ESTIS</a:t>
            </a:r>
          </a:p>
          <a:p>
            <a:pPr algn="ctr"/>
            <a:r>
              <a:rPr lang="en-US" sz="1600" dirty="0">
                <a:latin typeface="Montserrat" panose="02000505000000020004" pitchFamily="2" charset="0"/>
              </a:rPr>
              <a:t>Innovator, Business Leader</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8834" y="4206934"/>
            <a:ext cx="4226116"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descr="A book cover with red text&#10;&#10;Description automatically generated">
            <a:extLst>
              <a:ext uri="{FF2B5EF4-FFF2-40B4-BE49-F238E27FC236}">
                <a16:creationId xmlns:a16="http://schemas.microsoft.com/office/drawing/2014/main" id="{95E61867-8B33-06BD-4C1D-274A1D0908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02091" y="5336627"/>
            <a:ext cx="919834" cy="1366611"/>
          </a:xfrm>
          <a:prstGeom prst="rect">
            <a:avLst/>
          </a:prstGeom>
        </p:spPr>
      </p:pic>
    </p:spTree>
    <p:extLst>
      <p:ext uri="{BB962C8B-B14F-4D97-AF65-F5344CB8AC3E}">
        <p14:creationId xmlns:p14="http://schemas.microsoft.com/office/powerpoint/2010/main" val="856300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4238</TotalTime>
  <Words>223</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6</cp:revision>
  <dcterms:created xsi:type="dcterms:W3CDTF">2023-12-15T21:28:02Z</dcterms:created>
  <dcterms:modified xsi:type="dcterms:W3CDTF">2023-12-18T20:06:10Z</dcterms:modified>
</cp:coreProperties>
</file>