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3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6D32C-94A9-476E-918D-7A9D276FA36C}" type="datetimeFigureOut">
              <a:rPr lang="en-US" smtClean="0"/>
              <a:t>12/9/2023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F3444-13CC-4ABA-B8A6-BDE185AFA906}" type="slidenum">
              <a:rPr lang="en-US" smtClean="0"/>
              <a:t>‹#›</a:t>
            </a:fld>
            <a:endParaRPr lang="en-US"/>
          </a:p>
        </p:txBody>
      </p:sp>
    </p:spTree>
    <p:extLst>
      <p:ext uri="{BB962C8B-B14F-4D97-AF65-F5344CB8AC3E}">
        <p14:creationId xmlns:p14="http://schemas.microsoft.com/office/powerpoint/2010/main" val="2153823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473814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2DF9C-C293-2C34-3F21-94BFBFD40C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42D01E-4047-A868-405A-2C5FB4844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6DE0BC-A45C-32EB-FCF8-F2274D34F17B}"/>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5" name="Footer Placeholder 4">
            <a:extLst>
              <a:ext uri="{FF2B5EF4-FFF2-40B4-BE49-F238E27FC236}">
                <a16:creationId xmlns:a16="http://schemas.microsoft.com/office/drawing/2014/main" id="{7A4EF42C-FF30-F7A7-56E8-33E6102F0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B38BD-F5F5-C37E-F877-CD8A60110E70}"/>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25780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754F-0FEE-EDAF-9589-56EB74E13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E5EEBE-0069-091D-A507-556F9EF59B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F23F7-FDE4-5A81-73D1-5BDD1005A1C2}"/>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5" name="Footer Placeholder 4">
            <a:extLst>
              <a:ext uri="{FF2B5EF4-FFF2-40B4-BE49-F238E27FC236}">
                <a16:creationId xmlns:a16="http://schemas.microsoft.com/office/drawing/2014/main" id="{2147EA31-26C6-7999-C6E2-D2E025AFAE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D17AA-117A-73DB-26FB-FD9BEBCE6D2F}"/>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12400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292F6D-9AFC-A796-55C7-2FB9580E02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D0069C-DA43-5CF7-05D0-4A177E8258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BF380-D510-A854-399A-EAF09FCF1A28}"/>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5" name="Footer Placeholder 4">
            <a:extLst>
              <a:ext uri="{FF2B5EF4-FFF2-40B4-BE49-F238E27FC236}">
                <a16:creationId xmlns:a16="http://schemas.microsoft.com/office/drawing/2014/main" id="{B71AC535-800A-CED0-FE03-E0EB45B31B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599CB-0FD1-EBAD-D796-034961B02B24}"/>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01609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B408F-1393-E722-B1F4-53027D7C7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5B3990-C131-D949-D3B0-62B2148E4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DFB4C5-66A1-1F1F-F1FF-523EB3EC7ED3}"/>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5" name="Footer Placeholder 4">
            <a:extLst>
              <a:ext uri="{FF2B5EF4-FFF2-40B4-BE49-F238E27FC236}">
                <a16:creationId xmlns:a16="http://schemas.microsoft.com/office/drawing/2014/main" id="{5E75E250-D767-87D6-458A-66FF1F664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3B198-F992-0B22-B60C-1DCBEDF9DED6}"/>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96352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483E9-BA4C-542C-1772-28490A20F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8845F3-D8CB-0A43-1EDA-E04577C044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9D009B-A12E-F0B8-6399-72D8BE46010B}"/>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5" name="Footer Placeholder 4">
            <a:extLst>
              <a:ext uri="{FF2B5EF4-FFF2-40B4-BE49-F238E27FC236}">
                <a16:creationId xmlns:a16="http://schemas.microsoft.com/office/drawing/2014/main" id="{601A3A28-2136-5ACE-F8FD-4A16D194D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0706B-6CCD-A443-F530-D058A2E6DBAC}"/>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29546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791E5-5A2E-D395-8947-BE945D0FD9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5002B0-CED2-935E-B8A3-1D1D0B1E45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C492E3-FB80-F954-DEE5-2F0695F659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14FA2A-C2F7-CC99-7016-2DE28B81E635}"/>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6" name="Footer Placeholder 5">
            <a:extLst>
              <a:ext uri="{FF2B5EF4-FFF2-40B4-BE49-F238E27FC236}">
                <a16:creationId xmlns:a16="http://schemas.microsoft.com/office/drawing/2014/main" id="{9E94A5EE-9E4A-6100-0C3F-5AED8403B8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CF19C-4AC7-EB00-0067-B2AECDBCB04A}"/>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07741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54F9-A638-C229-36CD-614574389B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F12E03-C252-2ACA-C95E-C97FB4D45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3E61A5-334E-B645-D186-7D008A05AD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52262A-65FB-AD5D-A334-23291EB65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C9D0B0-68B1-B413-662F-C20755F53F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31941A-00DD-1FAB-5D3A-407BB0EBF894}"/>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8" name="Footer Placeholder 7">
            <a:extLst>
              <a:ext uri="{FF2B5EF4-FFF2-40B4-BE49-F238E27FC236}">
                <a16:creationId xmlns:a16="http://schemas.microsoft.com/office/drawing/2014/main" id="{9CD1BE06-B5CC-8E9E-3BE9-D9BCCCC7DA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3083B-73EF-0C6A-5464-A57E894DC14B}"/>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349936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8F09-6E49-72FD-C2EC-5F4C2A6804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3C54DD-887D-CE0A-9F0D-4A13BA3FA339}"/>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4" name="Footer Placeholder 3">
            <a:extLst>
              <a:ext uri="{FF2B5EF4-FFF2-40B4-BE49-F238E27FC236}">
                <a16:creationId xmlns:a16="http://schemas.microsoft.com/office/drawing/2014/main" id="{D65ED250-2A79-55FB-AC50-A0393D1069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A3F6D3-31DF-BF77-397B-96E99BB978F7}"/>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24125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476013-BE7D-FFD4-C02F-779A6336F915}"/>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3" name="Footer Placeholder 2">
            <a:extLst>
              <a:ext uri="{FF2B5EF4-FFF2-40B4-BE49-F238E27FC236}">
                <a16:creationId xmlns:a16="http://schemas.microsoft.com/office/drawing/2014/main" id="{A53B2C48-C11B-B0DB-59FA-E8FEF83615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7D9612-E6D5-3319-0970-E602DAFA2F57}"/>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131059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65E0E-3FCA-4AA8-8CFC-9F8F71F9B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C62F9B-FF35-01BE-4DE0-CF40034C1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18B325-245E-F16D-ABE5-04CE488E8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3E0E33-CE11-FC66-0CF2-8E09EF3B8BE3}"/>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6" name="Footer Placeholder 5">
            <a:extLst>
              <a:ext uri="{FF2B5EF4-FFF2-40B4-BE49-F238E27FC236}">
                <a16:creationId xmlns:a16="http://schemas.microsoft.com/office/drawing/2014/main" id="{B5E9E52D-9248-90BE-5FB2-E39124899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4764FA-376F-A722-5EDE-3E2400F8169F}"/>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64443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9417-7492-F817-EFCD-A2E2FDB88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6F232E-BC60-6CFD-AD50-D67C34C6BE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806E98-E0F8-9415-8054-9D13945D9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8B7D92-8DD3-4CA2-833C-416C31AFB172}"/>
              </a:ext>
            </a:extLst>
          </p:cNvPr>
          <p:cNvSpPr>
            <a:spLocks noGrp="1"/>
          </p:cNvSpPr>
          <p:nvPr>
            <p:ph type="dt" sz="half" idx="10"/>
          </p:nvPr>
        </p:nvSpPr>
        <p:spPr/>
        <p:txBody>
          <a:bodyPr/>
          <a:lstStyle/>
          <a:p>
            <a:fld id="{25303644-06F1-476B-9BB0-A84F720722C2}" type="datetimeFigureOut">
              <a:rPr lang="en-US" smtClean="0"/>
              <a:t>12/9/2023</a:t>
            </a:fld>
            <a:endParaRPr lang="en-US"/>
          </a:p>
        </p:txBody>
      </p:sp>
      <p:sp>
        <p:nvSpPr>
          <p:cNvPr id="6" name="Footer Placeholder 5">
            <a:extLst>
              <a:ext uri="{FF2B5EF4-FFF2-40B4-BE49-F238E27FC236}">
                <a16:creationId xmlns:a16="http://schemas.microsoft.com/office/drawing/2014/main" id="{CFDF0D79-16C6-B5D2-6BB6-C7AAF8FFBF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979934-3F1A-F692-FC6E-FA357E49580A}"/>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840163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E1C56F-5B3E-4D59-EF80-5BDA9B8EFC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42C6E6-B303-2EA8-EB8B-59E16DCDF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6165D-C63F-1CBA-3830-DA9E0044AE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03644-06F1-476B-9BB0-A84F720722C2}" type="datetimeFigureOut">
              <a:rPr lang="en-US" smtClean="0"/>
              <a:t>12/9/2023</a:t>
            </a:fld>
            <a:endParaRPr lang="en-US"/>
          </a:p>
        </p:txBody>
      </p:sp>
      <p:sp>
        <p:nvSpPr>
          <p:cNvPr id="5" name="Footer Placeholder 4">
            <a:extLst>
              <a:ext uri="{FF2B5EF4-FFF2-40B4-BE49-F238E27FC236}">
                <a16:creationId xmlns:a16="http://schemas.microsoft.com/office/drawing/2014/main" id="{8FEA4B86-BA51-1980-D6DC-DBFC3B2C6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C1A6A2-B2A6-5986-B544-32D6BD653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8319B-22BE-4BA3-9318-F7C7924F6E96}" type="slidenum">
              <a:rPr lang="en-US" smtClean="0"/>
              <a:t>‹#›</a:t>
            </a:fld>
            <a:endParaRPr lang="en-US"/>
          </a:p>
        </p:txBody>
      </p:sp>
    </p:spTree>
    <p:extLst>
      <p:ext uri="{BB962C8B-B14F-4D97-AF65-F5344CB8AC3E}">
        <p14:creationId xmlns:p14="http://schemas.microsoft.com/office/powerpoint/2010/main" val="4166400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3o4RtKd_Bp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www.youtube.com/watch?v=KsCqYAD6gH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33583" y="445959"/>
            <a:ext cx="7059584" cy="5816977"/>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3">
                  <a:extLst>
                    <a:ext uri="{A12FA001-AC4F-418D-AE19-62706E023703}">
                      <ahyp:hlinkClr xmlns:ahyp="http://schemas.microsoft.com/office/drawing/2018/hyperlinkcolor" val="tx"/>
                    </a:ext>
                  </a:extLst>
                </a:hlinkClick>
              </a:rPr>
              <a:t>Watch </a:t>
            </a:r>
            <a:r>
              <a:rPr lang="en-US" sz="1200" b="1" dirty="0" err="1">
                <a:solidFill>
                  <a:srgbClr val="00B0F0"/>
                </a:solidFill>
                <a:latin typeface="Montserrat" panose="00000500000000000000" pitchFamily="50" charset="0"/>
                <a:hlinkClick r:id="rId3">
                  <a:extLst>
                    <a:ext uri="{A12FA001-AC4F-418D-AE19-62706E023703}">
                      <ahyp:hlinkClr xmlns:ahyp="http://schemas.microsoft.com/office/drawing/2018/hyperlinkcolor" val="tx"/>
                    </a:ext>
                  </a:extLst>
                </a:hlinkClick>
              </a:rPr>
              <a:t>Rawi</a:t>
            </a:r>
            <a:r>
              <a:rPr lang="en-US" sz="1200" b="1" dirty="0">
                <a:solidFill>
                  <a:srgbClr val="00B0F0"/>
                </a:solidFill>
                <a:latin typeface="Montserrat" panose="00000500000000000000" pitchFamily="50" charset="0"/>
                <a:hlinkClick r:id="rId3">
                  <a:extLst>
                    <a:ext uri="{A12FA001-AC4F-418D-AE19-62706E023703}">
                      <ahyp:hlinkClr xmlns:ahyp="http://schemas.microsoft.com/office/drawing/2018/hyperlinkcolor" val="tx"/>
                    </a:ext>
                  </a:extLst>
                </a:hlinkClick>
              </a:rPr>
              <a:t> </a:t>
            </a:r>
            <a:r>
              <a:rPr lang="en-US" sz="1200" b="1" dirty="0" err="1">
                <a:solidFill>
                  <a:srgbClr val="00B0F0"/>
                </a:solidFill>
                <a:latin typeface="Montserrat" panose="00000500000000000000" pitchFamily="50" charset="0"/>
                <a:hlinkClick r:id="rId3">
                  <a:extLst>
                    <a:ext uri="{A12FA001-AC4F-418D-AE19-62706E023703}">
                      <ahyp:hlinkClr xmlns:ahyp="http://schemas.microsoft.com/office/drawing/2018/hyperlinkcolor" val="tx"/>
                    </a:ext>
                  </a:extLst>
                </a:hlinkClick>
              </a:rPr>
              <a:t>Abdelal</a:t>
            </a:r>
            <a:r>
              <a:rPr lang="en-US" sz="1200" b="1" dirty="0">
                <a:solidFill>
                  <a:srgbClr val="00B0F0"/>
                </a:solidFill>
                <a:latin typeface="Montserrat" panose="00000500000000000000" pitchFamily="50" charset="0"/>
                <a:hlinkClick r:id="rId3">
                  <a:extLst>
                    <a:ext uri="{A12FA001-AC4F-418D-AE19-62706E023703}">
                      <ahyp:hlinkClr xmlns:ahyp="http://schemas.microsoft.com/office/drawing/2018/hyperlinkcolor" val="tx"/>
                    </a:ext>
                  </a:extLst>
                </a:hlinkClick>
              </a:rPr>
              <a:t>: Dignity, Equity and Populism</a:t>
            </a:r>
            <a:endParaRPr lang="en-US" sz="1200" b="1" dirty="0">
              <a:solidFill>
                <a:srgbClr val="00B0F0"/>
              </a:solidFill>
              <a:latin typeface="Montserrat" panose="00000500000000000000" pitchFamily="50" charset="0"/>
            </a:endParaRPr>
          </a:p>
          <a:p>
            <a:pPr algn="just">
              <a:buClr>
                <a:srgbClr val="28A6DF"/>
              </a:buClr>
              <a:buSzPct val="120000"/>
            </a:pPr>
            <a:endParaRPr lang="en-US" sz="1200" b="1" dirty="0">
              <a:solidFill>
                <a:srgbClr val="00B0F0"/>
              </a:solidFill>
              <a:latin typeface="Montserrat" panose="00000500000000000000" pitchFamily="50" charset="0"/>
            </a:endParaRPr>
          </a:p>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a:t>
            </a:r>
            <a:r>
              <a:rPr lang="en-US" sz="1200" b="1" dirty="0" err="1">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Rawi</a:t>
            </a: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 </a:t>
            </a:r>
            <a:r>
              <a:rPr lang="en-US" sz="1200" b="1" dirty="0" err="1">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Abdelal</a:t>
            </a: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 Panel on Geopolitics in the Digital Age</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Recognized as one of the world’s foremost authorities on how globalization and geopolitics affect businesses, economies, supply chains and social structures</a:t>
            </a:r>
          </a:p>
          <a:p>
            <a:pPr marL="174625" indent="-174625">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Herbert F. Johnson Professor of International Management at Harvard Business School, faculty co-chair of the Bloomberg-Harvard City Leadership Initiative and faculty chair of the Harvard Business School/YPO Presidents’ Program</a:t>
            </a:r>
          </a:p>
          <a:p>
            <a:pPr marL="174625" indent="-174625">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Work focuses on empowering organizations to save capitalism from the ground up, suggesting many actions organizations can take to do this require little or no financial investment</a:t>
            </a:r>
          </a:p>
          <a:p>
            <a:pPr marL="174625" indent="-174625">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2000505000000020004" pitchFamily="2" charset="0"/>
              </a:rPr>
              <a:t>Widely published author and an eloquent and inspiring speaker, educator and storyteller who teaches about global financial systems, international politics, the influence of multinational firms on world politics, the transformation of energy markets, and policies affecting and emerging from Russia, China and India</a:t>
            </a:r>
          </a:p>
          <a:p>
            <a:pPr algn="l"/>
            <a:endParaRPr lang="en-US" sz="1200" b="0" i="0" dirty="0">
              <a:solidFill>
                <a:srgbClr val="52555B"/>
              </a:solidFill>
              <a:effectLst/>
              <a:latin typeface="Avenir"/>
            </a:endParaRPr>
          </a:p>
          <a:p>
            <a:pPr algn="just">
              <a:buClr>
                <a:srgbClr val="28A6DF"/>
              </a:buClr>
              <a:buSzPct val="120000"/>
            </a:pPr>
            <a:r>
              <a:rPr lang="en-US" sz="1200" b="1" dirty="0">
                <a:latin typeface="Montserrat" panose="00000500000000000000" pitchFamily="50" charset="0"/>
              </a:rPr>
              <a:t>Key Takeaways:</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Discussions help business leaders understand the macro and micro forces driving current trends, how to make sense of the world we’re living in, and what they can do to help build a more sustainable, equitable future.</a:t>
            </a:r>
          </a:p>
          <a:p>
            <a:pPr algn="just">
              <a:buClr>
                <a:srgbClr val="28A6DF"/>
              </a:buClr>
              <a:buSzPct val="120000"/>
            </a:pPr>
            <a:endParaRPr lang="en-US" sz="1200" b="1"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Sample Keynote Topics:</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Imagining the Next Global Economy</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Chekhov’s Gun: How the Conflict in Ukraine Will Affect the Future of Business and Society</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How Businesses and Governments Can Mitigate Disinformation</a:t>
            </a:r>
          </a:p>
          <a:p>
            <a:pPr marL="174625" indent="-174625" algn="just">
              <a:buClr>
                <a:srgbClr val="28A6DF"/>
              </a:buClr>
              <a:buSzPct val="120000"/>
              <a:buFont typeface="Montserrat" panose="00000500000000000000" pitchFamily="50" charset="0"/>
              <a:buChar char="›"/>
            </a:pPr>
            <a:endParaRPr lang="en-US" sz="1200" b="0" i="0" dirty="0">
              <a:effectLst/>
              <a:latin typeface="Source Sans Pro" panose="020B0503030403020204" pitchFamily="34" charset="0"/>
            </a:endParaRPr>
          </a:p>
        </p:txBody>
      </p:sp>
      <p:grpSp>
        <p:nvGrpSpPr>
          <p:cNvPr id="2" name="Group 1">
            <a:extLst>
              <a:ext uri="{FF2B5EF4-FFF2-40B4-BE49-F238E27FC236}">
                <a16:creationId xmlns:a16="http://schemas.microsoft.com/office/drawing/2014/main" id="{201206E2-48B1-D626-B65E-F8BA99C25B6F}"/>
              </a:ext>
            </a:extLst>
          </p:cNvPr>
          <p:cNvGrpSpPr/>
          <p:nvPr/>
        </p:nvGrpSpPr>
        <p:grpSpPr>
          <a:xfrm>
            <a:off x="398833" y="4303390"/>
            <a:ext cx="4226116" cy="1332793"/>
            <a:chOff x="396356" y="4462437"/>
            <a:chExt cx="4226116" cy="1332793"/>
          </a:xfrm>
        </p:grpSpPr>
        <p:sp>
          <p:nvSpPr>
            <p:cNvPr id="17" name="TextBox 18">
              <a:extLst>
                <a:ext uri="{FF2B5EF4-FFF2-40B4-BE49-F238E27FC236}">
                  <a16:creationId xmlns:a16="http://schemas.microsoft.com/office/drawing/2014/main" id="{1C05B2D8-427C-4F4B-BFCA-85337D48C867}"/>
                </a:ext>
              </a:extLst>
            </p:cNvPr>
            <p:cNvSpPr txBox="1"/>
            <p:nvPr/>
          </p:nvSpPr>
          <p:spPr>
            <a:xfrm>
              <a:off x="706214" y="5148899"/>
              <a:ext cx="3606401" cy="6463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business class, round-trip airfare, ground transportation, hotel accommodations and incidentals for up to two nights</a:t>
              </a:r>
            </a:p>
            <a:p>
              <a:pPr algn="ctr"/>
              <a:r>
                <a:rPr lang="en-US" sz="900" i="1" dirty="0">
                  <a:latin typeface="Montserrat" panose="00000500000000000000" pitchFamily="50" charset="0"/>
                </a:rPr>
                <a:t>*Travel from Cambridge, MA</a:t>
              </a: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96356" y="4462437"/>
              <a:ext cx="4226116"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5178FB21-46A2-D78B-E4C8-B89A4970043F}"/>
              </a:ext>
            </a:extLst>
          </p:cNvPr>
          <p:cNvGrpSpPr/>
          <p:nvPr/>
        </p:nvGrpSpPr>
        <p:grpSpPr>
          <a:xfrm>
            <a:off x="173620" y="3022205"/>
            <a:ext cx="4676542" cy="1878332"/>
            <a:chOff x="454136" y="3066579"/>
            <a:chExt cx="4479040" cy="1508459"/>
          </a:xfrm>
        </p:grpSpPr>
        <p:sp>
          <p:nvSpPr>
            <p:cNvPr id="22" name="Title 1">
              <a:extLst>
                <a:ext uri="{FF2B5EF4-FFF2-40B4-BE49-F238E27FC236}">
                  <a16:creationId xmlns:a16="http://schemas.microsoft.com/office/drawing/2014/main" id="{308DCD97-9E60-DC34-DE0C-CFE5C20A2C3D}"/>
                </a:ext>
              </a:extLst>
            </p:cNvPr>
            <p:cNvSpPr txBox="1">
              <a:spLocks/>
            </p:cNvSpPr>
            <p:nvPr/>
          </p:nvSpPr>
          <p:spPr>
            <a:xfrm>
              <a:off x="454136" y="30665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i="0" dirty="0" err="1">
                  <a:solidFill>
                    <a:srgbClr val="000000"/>
                  </a:solidFill>
                  <a:effectLst/>
                  <a:latin typeface="Montserrat" panose="00000500000000000000" pitchFamily="2" charset="0"/>
                </a:rPr>
                <a:t>Rawi</a:t>
              </a:r>
              <a:r>
                <a:rPr lang="en-US" sz="3200" b="1" i="0" dirty="0">
                  <a:solidFill>
                    <a:srgbClr val="000000"/>
                  </a:solidFill>
                  <a:effectLst/>
                  <a:latin typeface="Montserrat" panose="00000500000000000000" pitchFamily="2" charset="0"/>
                </a:rPr>
                <a:t> </a:t>
              </a:r>
              <a:r>
                <a:rPr lang="en-US" sz="3200" b="1" i="0" dirty="0" err="1">
                  <a:solidFill>
                    <a:srgbClr val="000000"/>
                  </a:solidFill>
                  <a:effectLst/>
                  <a:latin typeface="Montserrat" panose="00000500000000000000" pitchFamily="2" charset="0"/>
                </a:rPr>
                <a:t>Abdelal</a:t>
              </a:r>
              <a:endParaRPr lang="en-US" sz="3200" b="1" i="0" dirty="0">
                <a:solidFill>
                  <a:srgbClr val="000000"/>
                </a:solidFill>
                <a:effectLst/>
                <a:latin typeface="Montserrat" panose="00000500000000000000" pitchFamily="2" charset="0"/>
              </a:endParaRPr>
            </a:p>
            <a:p>
              <a:pPr algn="ctr" fontAlgn="base"/>
              <a:r>
                <a:rPr lang="en-US" sz="2400" dirty="0">
                  <a:solidFill>
                    <a:srgbClr val="000000"/>
                  </a:solidFill>
                </a:rPr>
                <a:t>Geopolitical Trends</a:t>
              </a:r>
              <a:endParaRPr lang="en-US" sz="2400" i="0" dirty="0">
                <a:solidFill>
                  <a:srgbClr val="000000"/>
                </a:solidFill>
                <a:effectLst/>
              </a:endParaRPr>
            </a:p>
          </p:txBody>
        </p:sp>
        <p:sp>
          <p:nvSpPr>
            <p:cNvPr id="23" name="Rectangle: Rounded Corners 22">
              <a:extLst>
                <a:ext uri="{FF2B5EF4-FFF2-40B4-BE49-F238E27FC236}">
                  <a16:creationId xmlns:a16="http://schemas.microsoft.com/office/drawing/2014/main" id="{5ACC6BC3-6DAB-6A25-AD2B-5ED98B2E65BB}"/>
                </a:ext>
              </a:extLst>
            </p:cNvPr>
            <p:cNvSpPr/>
            <p:nvPr/>
          </p:nvSpPr>
          <p:spPr>
            <a:xfrm>
              <a:off x="1623368" y="4140912"/>
              <a:ext cx="2080415" cy="434126"/>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$35,000</a:t>
              </a:r>
            </a:p>
          </p:txBody>
        </p:sp>
      </p:grpSp>
      <p:pic>
        <p:nvPicPr>
          <p:cNvPr id="12" name="Picture 2" descr="RAWI ABDELAL">
            <a:extLst>
              <a:ext uri="{FF2B5EF4-FFF2-40B4-BE49-F238E27FC236}">
                <a16:creationId xmlns:a16="http://schemas.microsoft.com/office/drawing/2014/main" id="{4282785E-34D4-5C06-EF2B-74289C4349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8304" y="445959"/>
            <a:ext cx="2809605" cy="2832745"/>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770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13480</TotalTime>
  <Words>266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Avenir</vt:lpstr>
      <vt:lpstr>Calibri</vt:lpstr>
      <vt:lpstr>Calibri Light</vt:lpstr>
      <vt:lpstr>Montserrat</vt:lpstr>
      <vt:lpstr>Source Sans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34</cp:revision>
  <dcterms:created xsi:type="dcterms:W3CDTF">2022-08-02T19:42:58Z</dcterms:created>
  <dcterms:modified xsi:type="dcterms:W3CDTF">2023-12-13T19:59:05Z</dcterms:modified>
</cp:coreProperties>
</file>