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0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108"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807868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12/27/2023</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12/27/2023</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youtube.com/watch?v=r2ES2_9f4qc" TargetMode="External"/><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2CD23E-6C94-43C0-AD90-54D13800C756}"/>
              </a:ext>
            </a:extLst>
          </p:cNvPr>
          <p:cNvPicPr>
            <a:picLocks noChangeAspect="1"/>
          </p:cNvPicPr>
          <p:nvPr/>
        </p:nvPicPr>
        <p:blipFill rotWithShape="1">
          <a:blip r:embed="rId3"/>
          <a:srcRect t="8311" b="25873"/>
          <a:stretch/>
        </p:blipFill>
        <p:spPr>
          <a:xfrm>
            <a:off x="1118004" y="686884"/>
            <a:ext cx="2782821" cy="2791373"/>
          </a:xfrm>
          <a:prstGeom prst="ellipse">
            <a:avLst/>
          </a:prstGeom>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4708981"/>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4">
                  <a:extLst>
                    <a:ext uri="{A12FA001-AC4F-418D-AE19-62706E023703}">
                      <ahyp:hlinkClr xmlns:ahyp="http://schemas.microsoft.com/office/drawing/2018/hyperlinkcolor" val="tx"/>
                    </a:ext>
                  </a:extLst>
                </a:hlinkClick>
              </a:rPr>
              <a:t>Watch Molly Fletcher: Unleash Your Potential</a:t>
            </a:r>
            <a:endParaRPr lang="en-US" sz="1200" b="1" dirty="0">
              <a:solidFill>
                <a:srgbClr val="28A6DF"/>
              </a:solidFill>
              <a:latin typeface="Montserrat" panose="02000505000000020004" pitchFamily="2" charset="0"/>
            </a:endParaRPr>
          </a:p>
          <a:p>
            <a:pPr algn="just">
              <a:buClr>
                <a:srgbClr val="28A6DF"/>
              </a:buClr>
              <a:buSzPct val="120000"/>
            </a:pPr>
            <a:endParaRPr lang="en-US" sz="1200" b="1" dirty="0">
              <a:solidFill>
                <a:srgbClr val="28A6DF"/>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40" normalizeH="0" baseline="0" noProof="0" dirty="0">
                <a:ln>
                  <a:noFill/>
                </a:ln>
                <a:solidFill>
                  <a:prstClr val="black"/>
                </a:solidFill>
                <a:effectLst/>
                <a:uLnTx/>
                <a:uFillTx/>
                <a:latin typeface="Montserrat" panose="02000505000000020004" pitchFamily="2" charset="0"/>
                <a:cs typeface="Helvetica" panose="020B0604020202020204" pitchFamily="34" charset="0"/>
              </a:rPr>
              <a:t>One of the first female sports agents, hailed  as  the  “female  Jerry  Maguire”  by  CNN</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solidFill>
                  <a:prstClr val="black"/>
                </a:solidFill>
                <a:latin typeface="Montserrat" panose="02000505000000020004" pitchFamily="2" charset="0"/>
                <a:cs typeface="Helvetica" panose="020B0604020202020204" pitchFamily="34" charset="0"/>
              </a:rPr>
              <a:t>Served as President of CSE for nearly two decades, a role in which she negotiated over $500M in contracts and represented over 300 of sports’ biggest names</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solidFill>
                  <a:prstClr val="black"/>
                </a:solidFill>
                <a:latin typeface="Montserrat" panose="02000505000000020004" pitchFamily="2" charset="0"/>
                <a:cs typeface="Helvetica" panose="020B0604020202020204" pitchFamily="34" charset="0"/>
              </a:rPr>
              <a:t>5X author including The Energy Clock, Fearless at Work and A Winner’s Guide to Negotiating </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solidFill>
                  <a:prstClr val="black"/>
                </a:solidFill>
                <a:latin typeface="Montserrat" panose="02000505000000020004" pitchFamily="2" charset="0"/>
                <a:cs typeface="Helvetica" panose="020B0604020202020204" pitchFamily="34" charset="0"/>
              </a:rPr>
              <a:t>Founder and host of the Game Changes with Molly Fletcher podcast where she interviews experts and celebrities across industries including Arthur Blank, John Mackey, Matthew McConaughey, Priyanka Chopra Jonas and Simon Sinek among others</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solidFill>
                  <a:prstClr val="black"/>
                </a:solidFill>
                <a:latin typeface="Montserrat" panose="02000505000000020004" pitchFamily="2" charset="0"/>
                <a:cs typeface="Helvetica" panose="020B0604020202020204" pitchFamily="34" charset="0"/>
              </a:rPr>
              <a:t>Insights have been featured in prestigious media outlets including CNN, ESPN, Forbes, Fast Company, </a:t>
            </a:r>
            <a:r>
              <a:rPr lang="en-US" sz="1200" spc="-40" dirty="0" err="1">
                <a:solidFill>
                  <a:prstClr val="black"/>
                </a:solidFill>
                <a:latin typeface="Montserrat" panose="02000505000000020004" pitchFamily="2" charset="0"/>
                <a:cs typeface="Helvetica" panose="020B0604020202020204" pitchFamily="34" charset="0"/>
              </a:rPr>
              <a:t>InStyle</a:t>
            </a:r>
            <a:r>
              <a:rPr lang="en-US" sz="1200" spc="-40" dirty="0">
                <a:solidFill>
                  <a:prstClr val="black"/>
                </a:solidFill>
                <a:latin typeface="Montserrat" panose="02000505000000020004" pitchFamily="2" charset="0"/>
                <a:cs typeface="Helvetica" panose="020B0604020202020204" pitchFamily="34" charset="0"/>
              </a:rPr>
              <a:t> and Sports Illustrated</a:t>
            </a:r>
          </a:p>
          <a:p>
            <a:pPr marL="174625" indent="-174625" algn="just">
              <a:buClr>
                <a:srgbClr val="28A6DF"/>
              </a:buClr>
              <a:buSzPct val="120000"/>
              <a:buFont typeface="Montserrat" panose="00000500000000000000" pitchFamily="50" charset="0"/>
              <a:buChar char="›"/>
            </a:pPr>
            <a:endParaRPr lang="en-US" sz="1200" spc="-40" dirty="0">
              <a:solidFill>
                <a:prstClr val="black"/>
              </a:solidFill>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solidFill>
                  <a:prstClr val="black"/>
                </a:solidFill>
                <a:latin typeface="Montserrat" panose="02000505000000020004" pitchFamily="2" charset="0"/>
                <a:cs typeface="Helvetica" panose="020B0604020202020204" pitchFamily="34" charset="0"/>
              </a:rPr>
              <a:t>Founder of The Molly Fletcher Company, through which she helps leaders transform workplace complacency and </a:t>
            </a:r>
            <a:r>
              <a:rPr kumimoji="0" lang="en-US" sz="1200" b="0" i="0" u="none" strike="noStrike" kern="1200" cap="none" spc="-40" normalizeH="0" baseline="0" noProof="0" dirty="0">
                <a:ln>
                  <a:noFill/>
                </a:ln>
                <a:solidFill>
                  <a:prstClr val="black"/>
                </a:solidFill>
                <a:effectLst/>
                <a:uLnTx/>
                <a:uFillTx/>
                <a:latin typeface="Montserrat" panose="02000505000000020004" pitchFamily="2" charset="0"/>
                <a:cs typeface="Helvetica" panose="020B0604020202020204" pitchFamily="34" charset="0"/>
              </a:rPr>
              <a:t>shares the business wisdom, relationship brilliance and unwavering optimism that helped her thrive  as  one  of  the  first  female  sports  agents  and  now  as  a  successful entrepreneur</a:t>
            </a:r>
          </a:p>
          <a:p>
            <a:pPr marL="174625" indent="-174625" algn="just">
              <a:buClr>
                <a:srgbClr val="28A6DF"/>
              </a:buClr>
              <a:buSzPct val="120000"/>
              <a:buFont typeface="Montserrat" panose="00000500000000000000" pitchFamily="50" charset="0"/>
              <a:buChar char="›"/>
            </a:pPr>
            <a:endParaRPr kumimoji="0" lang="en-US" sz="1200" b="0" i="0" u="none" strike="noStrike" kern="1200" cap="none" spc="-40" normalizeH="0" baseline="0" noProof="0" dirty="0">
              <a:ln>
                <a:noFill/>
              </a:ln>
              <a:solidFill>
                <a:prstClr val="black"/>
              </a:solidFill>
              <a:effectLst/>
              <a:uLnTx/>
              <a:uFillTx/>
              <a:latin typeface="Montserrat" panose="02000505000000020004" pitchFamily="2" charset="0"/>
              <a:cs typeface="Helvetica" panose="020B0604020202020204" pitchFamily="34" charset="0"/>
            </a:endParaRPr>
          </a:p>
          <a:p>
            <a:pPr algn="just">
              <a:buClr>
                <a:srgbClr val="28A6DF"/>
              </a:buClr>
              <a:buSzPct val="120000"/>
            </a:pPr>
            <a:r>
              <a:rPr lang="en-US" sz="1200" b="1" dirty="0">
                <a:latin typeface="Montserrat" panose="02000505000000020004" pitchFamily="2" charset="0"/>
              </a:rPr>
              <a:t>Keynote Topics: </a:t>
            </a:r>
          </a:p>
          <a:p>
            <a:pPr marL="174625" indent="-174625" algn="just">
              <a:buClr>
                <a:srgbClr val="28A6DF"/>
              </a:buClr>
              <a:buSzPct val="120000"/>
              <a:buFont typeface="Montserrat" panose="00000500000000000000" pitchFamily="50" charset="0"/>
              <a:buChar char="›"/>
            </a:pPr>
            <a:r>
              <a:rPr kumimoji="0" lang="en-US" sz="1200" b="0" u="none" strike="noStrike" kern="1200" cap="none" spc="0" normalizeH="0" baseline="0" noProof="0" dirty="0">
                <a:ln>
                  <a:noFill/>
                </a:ln>
                <a:solidFill>
                  <a:prstClr val="black"/>
                </a:solidFill>
                <a:effectLst/>
                <a:uLnTx/>
                <a:uFillTx/>
                <a:latin typeface="Montserrat" panose="02000505000000020004" pitchFamily="2" charset="0"/>
                <a:cs typeface="Helvetica" panose="020B0604020202020204" pitchFamily="34" charset="0"/>
              </a:rPr>
              <a:t>Fearless At Work</a:t>
            </a:r>
          </a:p>
          <a:p>
            <a:pPr marL="174625" indent="-174625" algn="just">
              <a:buClr>
                <a:srgbClr val="28A6DF"/>
              </a:buClr>
              <a:buSzPct val="120000"/>
              <a:buFont typeface="Montserrat" panose="00000500000000000000" pitchFamily="50" charset="0"/>
              <a:buChar char="›"/>
            </a:pPr>
            <a:r>
              <a:rPr kumimoji="0" lang="en-US" sz="1200" b="0" u="none" strike="noStrike" kern="1200" cap="none" spc="0" normalizeH="0" baseline="0" noProof="0" dirty="0">
                <a:ln>
                  <a:noFill/>
                </a:ln>
                <a:solidFill>
                  <a:prstClr val="black"/>
                </a:solidFill>
                <a:effectLst/>
                <a:uLnTx/>
                <a:uFillTx/>
                <a:latin typeface="Montserrat" panose="02000505000000020004" pitchFamily="2" charset="0"/>
                <a:cs typeface="Helvetica" panose="020B0604020202020204" pitchFamily="34" charset="0"/>
              </a:rPr>
              <a:t>A Winner’s Guide to Negotiating</a:t>
            </a:r>
          </a:p>
          <a:p>
            <a:pPr marL="174625" indent="-174625" algn="just">
              <a:buClr>
                <a:srgbClr val="28A6DF"/>
              </a:buClr>
              <a:buSzPct val="120000"/>
              <a:buFont typeface="Montserrat" panose="00000500000000000000" pitchFamily="50" charset="0"/>
              <a:buChar char="›"/>
            </a:pPr>
            <a:r>
              <a:rPr kumimoji="0" lang="en-US" sz="1200" b="0" u="none" strike="noStrike" kern="1200" cap="none" spc="0" normalizeH="0" baseline="0" noProof="0" dirty="0">
                <a:ln>
                  <a:noFill/>
                </a:ln>
                <a:solidFill>
                  <a:prstClr val="black"/>
                </a:solidFill>
                <a:effectLst/>
                <a:uLnTx/>
                <a:uFillTx/>
                <a:latin typeface="Montserrat" panose="02000505000000020004" pitchFamily="2" charset="0"/>
                <a:cs typeface="Helvetica" panose="020B0604020202020204" pitchFamily="34" charset="0"/>
              </a:rPr>
              <a:t>The Business of Being the Best</a:t>
            </a:r>
          </a:p>
        </p:txBody>
      </p:sp>
      <p:grpSp>
        <p:nvGrpSpPr>
          <p:cNvPr id="3" name="Group 2">
            <a:extLst>
              <a:ext uri="{FF2B5EF4-FFF2-40B4-BE49-F238E27FC236}">
                <a16:creationId xmlns:a16="http://schemas.microsoft.com/office/drawing/2014/main" id="{B8458F5C-F470-8000-1945-315EF8026292}"/>
              </a:ext>
            </a:extLst>
          </p:cNvPr>
          <p:cNvGrpSpPr/>
          <p:nvPr/>
        </p:nvGrpSpPr>
        <p:grpSpPr>
          <a:xfrm>
            <a:off x="269895" y="3396216"/>
            <a:ext cx="4479040" cy="1130688"/>
            <a:chOff x="269895" y="3396216"/>
            <a:chExt cx="4479040" cy="113068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269895" y="3396216"/>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MOLLY FLETCHER</a:t>
              </a:r>
            </a:p>
            <a:p>
              <a:pPr algn="ctr"/>
              <a:r>
                <a:rPr lang="en-US" sz="1600" b="1" dirty="0">
                  <a:latin typeface="Montserrat" panose="02000505000000020004" pitchFamily="2" charset="0"/>
                </a:rPr>
                <a:t>Renowned Sports Agent</a:t>
              </a:r>
              <a:endParaRPr lang="en-US" sz="1600" b="1"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7" y="4343973"/>
              <a:ext cx="4226116"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6" name="Picture 5" descr="A book cover with text on it&#10;&#10;Description automatically generated">
            <a:extLst>
              <a:ext uri="{FF2B5EF4-FFF2-40B4-BE49-F238E27FC236}">
                <a16:creationId xmlns:a16="http://schemas.microsoft.com/office/drawing/2014/main" id="{CC8EB678-F4F6-22B5-9A35-1F43A0DC7A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190" y="5448960"/>
            <a:ext cx="1190194" cy="1470772"/>
          </a:xfrm>
          <a:prstGeom prst="rect">
            <a:avLst/>
          </a:prstGeom>
        </p:spPr>
      </p:pic>
      <p:sp>
        <p:nvSpPr>
          <p:cNvPr id="7" name="Rectangle: Rounded Corners 6">
            <a:extLst>
              <a:ext uri="{FF2B5EF4-FFF2-40B4-BE49-F238E27FC236}">
                <a16:creationId xmlns:a16="http://schemas.microsoft.com/office/drawing/2014/main" id="{6B428FBE-F2CD-7BB3-7334-3AE4DF8ECC2A}"/>
              </a:ext>
            </a:extLst>
          </p:cNvPr>
          <p:cNvSpPr/>
          <p:nvPr/>
        </p:nvSpPr>
        <p:spPr>
          <a:xfrm>
            <a:off x="1524565" y="4346132"/>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$45,000+</a:t>
            </a:r>
          </a:p>
        </p:txBody>
      </p:sp>
      <p:pic>
        <p:nvPicPr>
          <p:cNvPr id="9" name="Picture 8" descr="A book cover with text on it&#10;&#10;Description automatically generated">
            <a:extLst>
              <a:ext uri="{FF2B5EF4-FFF2-40B4-BE49-F238E27FC236}">
                <a16:creationId xmlns:a16="http://schemas.microsoft.com/office/drawing/2014/main" id="{DD8A62E1-1EAC-07D3-296A-E67BF2F89D6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18004" y="5474661"/>
            <a:ext cx="1134671" cy="1351687"/>
          </a:xfrm>
          <a:prstGeom prst="rect">
            <a:avLst/>
          </a:prstGeom>
        </p:spPr>
      </p:pic>
      <p:pic>
        <p:nvPicPr>
          <p:cNvPr id="11" name="Picture 10" descr="A person standing in front of a book cover&#10;&#10;Description automatically generated">
            <a:extLst>
              <a:ext uri="{FF2B5EF4-FFF2-40B4-BE49-F238E27FC236}">
                <a16:creationId xmlns:a16="http://schemas.microsoft.com/office/drawing/2014/main" id="{1AD23550-46C8-0A39-F218-9451032F57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1137" y="5528145"/>
            <a:ext cx="857713" cy="1285942"/>
          </a:xfrm>
          <a:prstGeom prst="rect">
            <a:avLst/>
          </a:prstGeom>
        </p:spPr>
      </p:pic>
      <p:pic>
        <p:nvPicPr>
          <p:cNvPr id="14" name="Picture 13" descr="A blue book cover with white text&#10;&#10;Description automatically generated">
            <a:extLst>
              <a:ext uri="{FF2B5EF4-FFF2-40B4-BE49-F238E27FC236}">
                <a16:creationId xmlns:a16="http://schemas.microsoft.com/office/drawing/2014/main" id="{C27E783C-3188-3C89-76B0-7853CAA5843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45798" y="5528145"/>
            <a:ext cx="871163" cy="1298203"/>
          </a:xfrm>
          <a:prstGeom prst="rect">
            <a:avLst/>
          </a:prstGeom>
        </p:spPr>
      </p:pic>
      <p:pic>
        <p:nvPicPr>
          <p:cNvPr id="17" name="Picture 16" descr="A person in a black dress&#10;&#10;Description automatically generated">
            <a:extLst>
              <a:ext uri="{FF2B5EF4-FFF2-40B4-BE49-F238E27FC236}">
                <a16:creationId xmlns:a16="http://schemas.microsoft.com/office/drawing/2014/main" id="{383A1EEA-BCE7-427F-BFE2-8DA1C6D2323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55545" y="5519418"/>
            <a:ext cx="864406" cy="1329855"/>
          </a:xfrm>
          <a:prstGeom prst="rect">
            <a:avLst/>
          </a:prstGeom>
        </p:spPr>
      </p:pic>
    </p:spTree>
    <p:extLst>
      <p:ext uri="{BB962C8B-B14F-4D97-AF65-F5344CB8AC3E}">
        <p14:creationId xmlns:p14="http://schemas.microsoft.com/office/powerpoint/2010/main" val="4022420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10112</TotalTime>
  <Words>203</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15</cp:revision>
  <dcterms:created xsi:type="dcterms:W3CDTF">2023-12-15T21:28:02Z</dcterms:created>
  <dcterms:modified xsi:type="dcterms:W3CDTF">2023-12-27T19:08:08Z</dcterms:modified>
</cp:coreProperties>
</file>