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752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23" d="100"/>
          <a:sy n="123" d="100"/>
        </p:scale>
        <p:origin x="114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AF0280-4F35-427F-BED7-AB60849B9E30}" type="datetimeFigureOut">
              <a:rPr lang="en-US" smtClean="0"/>
              <a:t>12/27/2023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4E1B66-A87D-4C52-9498-C5949FC433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52251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601F3D-6903-4616-973D-EA27DA31FBB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15215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DF1722-AEE9-13BE-3218-32CB430B032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49D92A-FF36-F64A-BF88-3775E402D21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EAB7CD-EAB7-356C-BA47-F3B598532D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8E24D-8787-4E3C-A44F-6052CE4F2033}" type="datetimeFigureOut">
              <a:rPr lang="en-US" smtClean="0"/>
              <a:t>12/27/2023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EFF686-760B-D157-4092-DED8349335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064A59-E701-F7FB-0C86-6887DC67F4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FD527-3482-453A-BDAD-66E1ACFA3E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51012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4E07AD-7BF2-8189-1344-04392EC0E8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F73E36F-35BB-7B4C-8717-E31177A18A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C88D18-1E02-DFEF-B8AB-425C40D433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8E24D-8787-4E3C-A44F-6052CE4F2033}" type="datetimeFigureOut">
              <a:rPr lang="en-US" smtClean="0"/>
              <a:t>12/27/2023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B41B40-1FAC-9270-07C4-0C97CA108B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3F6208-1E4F-6B40-F773-85368A94EF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FD527-3482-453A-BDAD-66E1ACFA3E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5891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0565683-B756-4F55-B7A5-2226F7C783B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F531269-8102-758A-43C0-8E471B32061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CA39A2-856F-7740-1117-93DA944F98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8E24D-8787-4E3C-A44F-6052CE4F2033}" type="datetimeFigureOut">
              <a:rPr lang="en-US" smtClean="0"/>
              <a:t>12/27/2023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1697C0-93D3-8094-4AAC-8D4917295C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9D94B9-E7A4-0E80-4C1B-5567E18D7E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FD527-3482-453A-BDAD-66E1ACFA3E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12990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898C1B-95AB-72E3-ACEB-8DEFB1AF4C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41194E-FA1F-F5CB-C6DE-D40B653649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F923AD-9BFE-6ECB-7EBF-A7DC7FCEA3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8E24D-8787-4E3C-A44F-6052CE4F2033}" type="datetimeFigureOut">
              <a:rPr lang="en-US" smtClean="0"/>
              <a:t>12/27/2023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244AD4-21F8-A3CF-9829-E044D69368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72F815-A28A-2860-2F2C-2CEF9BFE40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FD527-3482-453A-BDAD-66E1ACFA3E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58199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3DF7BC-2D8E-AAFB-48C4-0B7C701541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689363F-A6E3-B0C9-2E6B-4119E09BAE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AD644C-FC2A-38A3-17D3-374D9F6046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8E24D-8787-4E3C-A44F-6052CE4F2033}" type="datetimeFigureOut">
              <a:rPr lang="en-US" smtClean="0"/>
              <a:t>12/27/2023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F51B49-8409-42DB-94C1-509965D585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C2FAEE-BEAB-2CC9-79C4-642CFB4B82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FD527-3482-453A-BDAD-66E1ACFA3E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7828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7C8724-C12A-B0DF-A4BB-3BE1676CE1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E49854-CB1D-0C2F-6AEA-C83501CBA56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9454B49-4808-E752-3E05-902D72031C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D0A43EF-9ACE-C501-8171-1B3E06689B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8E24D-8787-4E3C-A44F-6052CE4F2033}" type="datetimeFigureOut">
              <a:rPr lang="en-US" smtClean="0"/>
              <a:t>12/27/2023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D33B4B4-510D-5522-7A60-73F9C39A2A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466907C-7575-48AC-9AFF-632D17B4E4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FD527-3482-453A-BDAD-66E1ACFA3E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6028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0A7054-4BAC-C23A-9384-C31FF38CAE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54F321E-11E0-2298-DA3A-C306844E65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0D6374F-4A84-D4FF-A7C9-85D930252D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5FE645E-7A34-B70F-8A95-B7385DE5883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374274D-FEC5-6F34-36B5-8B007B189E1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57CCCC0-D181-D86A-ADBE-CE80E123DD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8E24D-8787-4E3C-A44F-6052CE4F2033}" type="datetimeFigureOut">
              <a:rPr lang="en-US" smtClean="0"/>
              <a:t>12/27/2023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DB1BC72-5E8C-04F5-DC2D-AEBF7AE38C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3D39E45-08DD-A82E-6DB7-E0750081C9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FD527-3482-453A-BDAD-66E1ACFA3E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0928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59F704-53EF-2001-BD0B-10B88C07F7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660FD9B-C2BE-AFCB-F74D-B641380341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8E24D-8787-4E3C-A44F-6052CE4F2033}" type="datetimeFigureOut">
              <a:rPr lang="en-US" smtClean="0"/>
              <a:t>12/27/2023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85D43F7-C81F-0E53-3B88-97CB723A8D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FCB3F71-FCD7-6F23-B6BC-48C899CC3E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FD527-3482-453A-BDAD-66E1ACFA3E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7349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3013B9A-6EF6-0D98-2BB6-B4D2DBE49B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8E24D-8787-4E3C-A44F-6052CE4F2033}" type="datetimeFigureOut">
              <a:rPr lang="en-US" smtClean="0"/>
              <a:t>12/27/2023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14A1F64-5E8D-3A38-F6F0-949B69F17A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FF999D0-93B3-FA8A-ADCA-5039EEC24C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FD527-3482-453A-BDAD-66E1ACFA3E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5751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F2BDDB-3ED3-DFD4-C223-46F5417800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48B146-8F3D-5A71-96B0-4579A71BCD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F5D6DD0-8769-ABE8-E50C-FC9E0A80E4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9C637ED-8050-EA79-8E20-3D5DD5149C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8E24D-8787-4E3C-A44F-6052CE4F2033}" type="datetimeFigureOut">
              <a:rPr lang="en-US" smtClean="0"/>
              <a:t>12/27/2023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319E5B7-619F-FF84-0403-A2ACFD70F6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8118B4C-D64D-4FE8-F9E6-4722CD4592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FD527-3482-453A-BDAD-66E1ACFA3E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18421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6E1E1D-5CB2-BB5B-A770-75069623FC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FE635F8-11EC-AADF-1EA2-14AE7829263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DDCA0B8-61DF-F78E-BC2D-2EEF0DC18B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A1B37B6-0449-4D97-8520-F37627E67F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8E24D-8787-4E3C-A44F-6052CE4F2033}" type="datetimeFigureOut">
              <a:rPr lang="en-US" smtClean="0"/>
              <a:t>12/27/2023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388307C-28E9-EA87-A087-B40C77C9B3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548EDC8-CBD6-75DC-5E65-325E122909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FD527-3482-453A-BDAD-66E1ACFA3E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4243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64FBDD8-B64B-4402-FC2F-79AB0C2537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A262E32-8C88-187C-C13E-60D8D4E4CF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D341FC-F57B-4FA0-8E15-2B3D3A466C7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88E24D-8787-4E3C-A44F-6052CE4F2033}" type="datetimeFigureOut">
              <a:rPr lang="en-US" smtClean="0"/>
              <a:t>12/27/2023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DB3845-063D-246F-45B0-6ECAB5A0079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0E5F44-BE39-B284-3A2C-7FD9D370287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8FD527-3482-453A-BDAD-66E1ACFA3E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53876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YqeErlooWms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jpg"/><Relationship Id="rId5" Type="http://schemas.openxmlformats.org/officeDocument/2006/relationships/image" Target="../media/image1.jpg"/><Relationship Id="rId4" Type="http://schemas.openxmlformats.org/officeDocument/2006/relationships/hyperlink" Target="https://speakersinc.com/mike-massimino-high-performanc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2B9A0B-05B2-4030-9BE6-25613BECE91B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10608166" y="6172959"/>
            <a:ext cx="541713" cy="365125"/>
          </a:xfrm>
        </p:spPr>
        <p:txBody>
          <a:bodyPr/>
          <a:lstStyle/>
          <a:p>
            <a:fld id="{AE9247E1-8B9F-43C5-AC1A-30D5214D3D98}" type="slidenum">
              <a:rPr lang="en-US" smtClean="0">
                <a:solidFill>
                  <a:schemeClr val="tx1"/>
                </a:solidFill>
                <a:latin typeface="Montserrat" panose="02000505000000020004" pitchFamily="2" charset="0"/>
              </a:rPr>
              <a:pPr/>
              <a:t>1</a:t>
            </a:fld>
            <a:endParaRPr lang="en-US" dirty="0">
              <a:solidFill>
                <a:schemeClr val="tx1"/>
              </a:solidFill>
              <a:latin typeface="Montserrat" panose="02000505000000020004" pitchFamily="2" charset="0"/>
            </a:endParaRP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40D2AC0E-8BFB-401F-9FD6-A4E562C4778D}"/>
              </a:ext>
            </a:extLst>
          </p:cNvPr>
          <p:cNvSpPr txBox="1"/>
          <p:nvPr/>
        </p:nvSpPr>
        <p:spPr>
          <a:xfrm>
            <a:off x="39677" y="5100706"/>
            <a:ext cx="5047488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endParaRPr lang="en-US" sz="1200" i="1" dirty="0">
              <a:latin typeface="Montserrat" panose="00000500000000000000" pitchFamily="50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0BA598E-9998-4697-8480-B444D32C63CE}"/>
              </a:ext>
            </a:extLst>
          </p:cNvPr>
          <p:cNvSpPr txBox="1"/>
          <p:nvPr/>
        </p:nvSpPr>
        <p:spPr>
          <a:xfrm>
            <a:off x="4862521" y="586859"/>
            <a:ext cx="7059584" cy="60016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buClr>
                <a:srgbClr val="28A6DF"/>
              </a:buClr>
              <a:buSzPct val="120000"/>
            </a:pPr>
            <a:r>
              <a:rPr lang="en-US" sz="1200" b="1" dirty="0">
                <a:solidFill>
                  <a:srgbClr val="28A6DF"/>
                </a:solidFill>
                <a:latin typeface="Montserrat" panose="00000500000000000000" pitchFamily="50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Watch Mike Massimino: The Power of Perspective</a:t>
            </a:r>
            <a:endParaRPr lang="en-US" sz="1200" b="1" dirty="0">
              <a:solidFill>
                <a:srgbClr val="28A6DF"/>
              </a:solidFill>
              <a:latin typeface="Montserrat" panose="00000500000000000000" pitchFamily="50" charset="0"/>
            </a:endParaRPr>
          </a:p>
          <a:p>
            <a:pPr>
              <a:buClr>
                <a:srgbClr val="28A6DF"/>
              </a:buClr>
              <a:buSzPct val="120000"/>
            </a:pPr>
            <a:endParaRPr lang="en-US" sz="1200" b="1" dirty="0">
              <a:solidFill>
                <a:srgbClr val="28A6DF"/>
              </a:solidFill>
              <a:latin typeface="Montserrat" panose="00000500000000000000" pitchFamily="50" charset="0"/>
            </a:endParaRPr>
          </a:p>
          <a:p>
            <a:pPr marL="174625" indent="-174625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r>
              <a:rPr kumimoji="0" lang="en-US" sz="1200" b="0" i="0" u="none" strike="noStrike" kern="1200" cap="none" spc="-40" normalizeH="0" baseline="0" noProof="0" dirty="0">
                <a:ln>
                  <a:noFill/>
                </a:ln>
                <a:effectLst/>
                <a:uLnTx/>
                <a:uFillTx/>
                <a:latin typeface="Montserrat" panose="02000505000000020004" pitchFamily="2" charset="0"/>
                <a:ea typeface="Calibri" panose="020F0502020204030204" pitchFamily="34" charset="0"/>
                <a:cs typeface="Helvetica" panose="020B0604020202020204" pitchFamily="34" charset="0"/>
              </a:rPr>
              <a:t>Four-time spacewalker on two missions to the Hubble Space Telescope, including the final Hubble servicing mission, which has been called the most dangerous and complex mission in space shuttle history</a:t>
            </a:r>
          </a:p>
          <a:p>
            <a:pPr marL="174625" indent="-174625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endParaRPr lang="en-US" sz="1200" dirty="0">
              <a:latin typeface="Montserrat" panose="02000505000000020004" pitchFamily="2" charset="0"/>
            </a:endParaRPr>
          </a:p>
          <a:p>
            <a:pPr marL="174625" indent="-174625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r>
              <a:rPr lang="en-US" sz="1200" dirty="0">
                <a:latin typeface="Montserrat" panose="02000505000000020004" pitchFamily="2" charset="0"/>
              </a:rPr>
              <a:t>P</a:t>
            </a:r>
            <a:r>
              <a:rPr lang="en-US" sz="1200" b="0" i="0" dirty="0">
                <a:effectLst/>
                <a:latin typeface="Montserrat" panose="02000505000000020004" pitchFamily="2" charset="0"/>
              </a:rPr>
              <a:t>rofessor of mechanical engineering at Columbia University and the senior advisor for space programs at the Intrepid Sea, Air &amp; Space Museum</a:t>
            </a:r>
          </a:p>
          <a:p>
            <a:pPr marL="174625" indent="-174625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endParaRPr lang="en-US" sz="1200" b="0" i="0" dirty="0">
              <a:effectLst/>
              <a:latin typeface="Montserrat" panose="02000505000000020004" pitchFamily="2" charset="0"/>
            </a:endParaRPr>
          </a:p>
          <a:p>
            <a:pPr marL="174625" indent="-174625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r>
              <a:rPr lang="en-US" sz="1200" b="0" i="0" dirty="0">
                <a:effectLst/>
                <a:latin typeface="Montserrat" panose="02000505000000020004" pitchFamily="2" charset="0"/>
              </a:rPr>
              <a:t>Set a team record for the number of hours spacewalking in a single space shuttle mission, performed the most intricate repair ever attempted in space and he was the first person to tweet from space</a:t>
            </a:r>
          </a:p>
          <a:p>
            <a:pPr marL="174625" indent="-174625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endParaRPr lang="en-US" sz="1200" b="0" i="0" dirty="0">
              <a:effectLst/>
              <a:latin typeface="Montserrat" panose="02000505000000020004" pitchFamily="2" charset="0"/>
            </a:endParaRPr>
          </a:p>
          <a:p>
            <a:pPr marL="174625" indent="-174625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r>
              <a:rPr lang="en-US" sz="1200" dirty="0">
                <a:latin typeface="Montserrat" panose="02000505000000020004" pitchFamily="2" charset="0"/>
              </a:rPr>
              <a:t>Re</a:t>
            </a:r>
            <a:r>
              <a:rPr lang="en-US" sz="1200" b="0" i="0" dirty="0">
                <a:effectLst/>
                <a:latin typeface="Montserrat" panose="02000505000000020004" pitchFamily="2" charset="0"/>
              </a:rPr>
              <a:t>ceived two NASA Space Flight Medals, the NASA Distinguished Service Medal, the American Astronautical Society’s Flight Achievement Award, and the Star of Italian Solidarity</a:t>
            </a:r>
          </a:p>
          <a:p>
            <a:pPr marL="174625" indent="-174625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endParaRPr kumimoji="0" lang="en-US" sz="1200" u="none" strike="noStrike" kern="1200" cap="none" spc="-40" normalizeH="0" baseline="0" noProof="0" dirty="0">
              <a:ln>
                <a:noFill/>
              </a:ln>
              <a:uLnTx/>
              <a:uFillTx/>
              <a:latin typeface="Montserrat" panose="02000505000000020004" pitchFamily="2" charset="0"/>
              <a:ea typeface="Calibri" panose="020F0502020204030204" pitchFamily="34" charset="0"/>
              <a:cs typeface="Helvetica" panose="020B0604020202020204" pitchFamily="34" charset="0"/>
            </a:endParaRPr>
          </a:p>
          <a:p>
            <a:pPr marL="174625" indent="-174625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r>
              <a:rPr lang="en-US" sz="1200" spc="-40" dirty="0">
                <a:latin typeface="Montserrat" panose="02000505000000020004" pitchFamily="2" charset="0"/>
                <a:ea typeface="Calibri" panose="020F0502020204030204" pitchFamily="34" charset="0"/>
                <a:cs typeface="Helvetica" panose="020B0604020202020204" pitchFamily="34" charset="0"/>
              </a:rPr>
              <a:t>H</a:t>
            </a:r>
            <a:r>
              <a:rPr kumimoji="0" lang="en-US" sz="1200" b="0" i="0" u="none" strike="noStrike" kern="1200" cap="none" spc="-40" normalizeH="0" baseline="0" noProof="0" dirty="0">
                <a:ln>
                  <a:noFill/>
                </a:ln>
                <a:effectLst/>
                <a:uLnTx/>
                <a:uFillTx/>
                <a:latin typeface="Montserrat" panose="02000505000000020004" pitchFamily="2" charset="0"/>
                <a:ea typeface="Calibri" panose="020F0502020204030204" pitchFamily="34" charset="0"/>
                <a:cs typeface="Helvetica" panose="020B0604020202020204" pitchFamily="34" charset="0"/>
              </a:rPr>
              <a:t>as a recurring role as himself on the hit CBS sitcom </a:t>
            </a:r>
            <a:r>
              <a:rPr kumimoji="0" lang="en-US" sz="1200" b="0" i="1" u="none" strike="noStrike" kern="1200" cap="none" spc="-40" normalizeH="0" baseline="0" noProof="0" dirty="0">
                <a:ln>
                  <a:noFill/>
                </a:ln>
                <a:effectLst/>
                <a:uLnTx/>
                <a:uFillTx/>
                <a:latin typeface="Montserrat" panose="02000505000000020004" pitchFamily="2" charset="0"/>
                <a:ea typeface="Calibri" panose="020F0502020204030204" pitchFamily="34" charset="0"/>
                <a:cs typeface="Helvetica" panose="020B0604020202020204" pitchFamily="34" charset="0"/>
              </a:rPr>
              <a:t>The Big Bang Theory, </a:t>
            </a:r>
            <a:r>
              <a:rPr kumimoji="0" lang="en-US" sz="1200" b="0" i="0" u="none" strike="noStrike" kern="1200" cap="none" spc="-40" normalizeH="0" baseline="0" noProof="0" dirty="0">
                <a:ln>
                  <a:noFill/>
                </a:ln>
                <a:effectLst/>
                <a:uLnTx/>
                <a:uFillTx/>
                <a:latin typeface="Montserrat" panose="02000505000000020004" pitchFamily="2" charset="0"/>
                <a:ea typeface="Calibri" panose="020F0502020204030204" pitchFamily="34" charset="0"/>
                <a:cs typeface="Helvetica" panose="020B0604020202020204" pitchFamily="34" charset="0"/>
              </a:rPr>
              <a:t>was featured in the IMAX film </a:t>
            </a:r>
            <a:r>
              <a:rPr kumimoji="0" lang="en-US" sz="1200" b="0" i="1" u="none" strike="noStrike" kern="1200" cap="none" spc="-40" normalizeH="0" baseline="0" noProof="0" dirty="0">
                <a:ln>
                  <a:noFill/>
                </a:ln>
                <a:effectLst/>
                <a:uLnTx/>
                <a:uFillTx/>
                <a:latin typeface="Montserrat" panose="02000505000000020004" pitchFamily="2" charset="0"/>
                <a:ea typeface="Calibri" panose="020F0502020204030204" pitchFamily="34" charset="0"/>
                <a:cs typeface="Helvetica" panose="020B0604020202020204" pitchFamily="34" charset="0"/>
              </a:rPr>
              <a:t>Hubble 3D </a:t>
            </a:r>
            <a:r>
              <a:rPr kumimoji="0" lang="en-US" sz="1200" b="0" i="0" u="none" strike="noStrike" kern="1200" cap="none" spc="-40" normalizeH="0" baseline="0" noProof="0" dirty="0">
                <a:ln>
                  <a:noFill/>
                </a:ln>
                <a:effectLst/>
                <a:uLnTx/>
                <a:uFillTx/>
                <a:latin typeface="Montserrat" panose="02000505000000020004" pitchFamily="2" charset="0"/>
                <a:ea typeface="Calibri" panose="020F0502020204030204" pitchFamily="34" charset="0"/>
                <a:cs typeface="Helvetica" panose="020B0604020202020204" pitchFamily="34" charset="0"/>
              </a:rPr>
              <a:t>and has been called “the real-life astronaut who inspired George Clooney’s role” in the film</a:t>
            </a:r>
            <a:r>
              <a:rPr kumimoji="0" lang="en-US" sz="1200" b="0" i="1" u="none" strike="noStrike" kern="1200" cap="none" spc="-40" normalizeH="0" baseline="0" noProof="0" dirty="0">
                <a:ln>
                  <a:noFill/>
                </a:ln>
                <a:effectLst/>
                <a:uLnTx/>
                <a:uFillTx/>
                <a:latin typeface="Montserrat" panose="02000505000000020004" pitchFamily="2" charset="0"/>
                <a:ea typeface="Calibri" panose="020F0502020204030204" pitchFamily="34" charset="0"/>
                <a:cs typeface="Helvetica" panose="020B0604020202020204" pitchFamily="34" charset="0"/>
              </a:rPr>
              <a:t> Gravity</a:t>
            </a:r>
          </a:p>
          <a:p>
            <a:pPr marL="174625" indent="-174625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endParaRPr kumimoji="0" lang="en-US" sz="1200" b="0" i="0" u="none" strike="noStrike" kern="1200" cap="none" spc="-40" normalizeH="0" baseline="0" noProof="0" dirty="0">
              <a:ln>
                <a:noFill/>
              </a:ln>
              <a:effectLst/>
              <a:uLnTx/>
              <a:uFillTx/>
              <a:latin typeface="Montserrat" panose="02000505000000020004" pitchFamily="2" charset="0"/>
              <a:ea typeface="Calibri" panose="020F0502020204030204" pitchFamily="34" charset="0"/>
              <a:cs typeface="Helvetica" panose="020B0604020202020204" pitchFamily="34" charset="0"/>
            </a:endParaRPr>
          </a:p>
          <a:p>
            <a:pPr marL="174625" indent="-174625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r>
              <a:rPr kumimoji="0" lang="en-US" sz="1200" b="0" i="0" u="none" strike="noStrike" kern="1200" cap="none" spc="-40" normalizeH="0" baseline="0" noProof="0" dirty="0">
                <a:ln>
                  <a:noFill/>
                </a:ln>
                <a:effectLst/>
                <a:uLnTx/>
                <a:uFillTx/>
                <a:latin typeface="Montserrat" panose="02000505000000020004" pitchFamily="2" charset="0"/>
                <a:ea typeface="Calibri" panose="020F0502020204030204" pitchFamily="34" charset="0"/>
                <a:cs typeface="Helvetica" panose="020B0604020202020204" pitchFamily="34" charset="0"/>
              </a:rPr>
              <a:t>2X author of </a:t>
            </a:r>
            <a:r>
              <a:rPr kumimoji="0" lang="en-US" sz="1200" b="0" i="1" u="none" strike="noStrike" kern="1200" cap="none" spc="-40" normalizeH="0" baseline="0" noProof="0" dirty="0">
                <a:ln>
                  <a:noFill/>
                </a:ln>
                <a:effectLst/>
                <a:uLnTx/>
                <a:uFillTx/>
                <a:latin typeface="Montserrat" panose="02000505000000020004" pitchFamily="2" charset="0"/>
                <a:ea typeface="Calibri" panose="020F0502020204030204" pitchFamily="34" charset="0"/>
                <a:cs typeface="Helvetica" panose="020B0604020202020204" pitchFamily="34" charset="0"/>
              </a:rPr>
              <a:t>Spaceman: The True Story of a Young Boy’s Journey to Becoming an Astronaut </a:t>
            </a:r>
            <a:r>
              <a:rPr kumimoji="0" lang="en-US" sz="1200" b="0" i="0" u="none" strike="noStrike" kern="1200" cap="none" spc="-40" normalizeH="0" baseline="0" noProof="0" dirty="0">
                <a:ln>
                  <a:noFill/>
                </a:ln>
                <a:effectLst/>
                <a:uLnTx/>
                <a:uFillTx/>
                <a:latin typeface="Montserrat" panose="02000505000000020004" pitchFamily="2" charset="0"/>
                <a:ea typeface="Calibri" panose="020F0502020204030204" pitchFamily="34" charset="0"/>
                <a:cs typeface="Helvetica" panose="020B0604020202020204" pitchFamily="34" charset="0"/>
              </a:rPr>
              <a:t>and the New York Times </a:t>
            </a:r>
            <a:r>
              <a:rPr lang="en-US" sz="1200" spc="-40" dirty="0">
                <a:latin typeface="Montserrat" panose="02000505000000020004" pitchFamily="2" charset="0"/>
                <a:ea typeface="Calibri" panose="020F0502020204030204" pitchFamily="34" charset="0"/>
                <a:cs typeface="Helvetica" panose="020B0604020202020204" pitchFamily="34" charset="0"/>
              </a:rPr>
              <a:t>bestseller </a:t>
            </a:r>
            <a:r>
              <a:rPr kumimoji="0" lang="en-US" sz="1200" b="0" i="1" u="none" strike="noStrike" kern="1200" cap="none" spc="-40" normalizeH="0" baseline="0" noProof="0" dirty="0">
                <a:ln>
                  <a:noFill/>
                </a:ln>
                <a:effectLst/>
                <a:uLnTx/>
                <a:uFillTx/>
                <a:latin typeface="Montserrat" panose="02000505000000020004" pitchFamily="2" charset="0"/>
                <a:ea typeface="Calibri" panose="020F0502020204030204" pitchFamily="34" charset="0"/>
                <a:cs typeface="Helvetica" panose="020B0604020202020204" pitchFamily="34" charset="0"/>
              </a:rPr>
              <a:t>Spaceman: An Astronaut's Unlikely Journey to Unlock the Secrets of the Universe</a:t>
            </a:r>
            <a:r>
              <a:rPr kumimoji="0" lang="en-US" sz="1200" b="0" i="0" u="none" strike="noStrike" kern="1200" cap="none" spc="-40" normalizeH="0" baseline="0" noProof="0" dirty="0">
                <a:ln>
                  <a:noFill/>
                </a:ln>
                <a:effectLst/>
                <a:uLnTx/>
                <a:uFillTx/>
                <a:latin typeface="Montserrat" panose="02000505000000020004" pitchFamily="2" charset="0"/>
                <a:ea typeface="Calibri" panose="020F0502020204030204" pitchFamily="34" charset="0"/>
                <a:cs typeface="Helvetica" panose="020B0604020202020204" pitchFamily="34" charset="0"/>
              </a:rPr>
              <a:t>, </a:t>
            </a:r>
            <a:r>
              <a:rPr lang="en-US" sz="1200" spc="-40" dirty="0">
                <a:latin typeface="Montserrat" panose="02000505000000020004" pitchFamily="2" charset="0"/>
                <a:ea typeface="Calibri" panose="020F0502020204030204" pitchFamily="34" charset="0"/>
                <a:cs typeface="Helvetica" panose="020B0604020202020204" pitchFamily="34" charset="0"/>
              </a:rPr>
              <a:t>in which </a:t>
            </a:r>
            <a:r>
              <a:rPr kumimoji="0" lang="en-US" sz="1200" b="0" i="0" u="none" strike="noStrike" kern="1200" cap="none" spc="-40" normalizeH="0" baseline="0" noProof="0" dirty="0">
                <a:ln>
                  <a:noFill/>
                </a:ln>
                <a:effectLst/>
                <a:uLnTx/>
                <a:uFillTx/>
                <a:latin typeface="Montserrat" panose="02000505000000020004" pitchFamily="2" charset="0"/>
                <a:ea typeface="Calibri" panose="020F0502020204030204" pitchFamily="34" charset="0"/>
                <a:cs typeface="Helvetica" panose="020B0604020202020204" pitchFamily="34" charset="0"/>
              </a:rPr>
              <a:t>readers are transported into a rare, wonderful world where the nerdiest science meets the most thrilling adventure</a:t>
            </a:r>
          </a:p>
          <a:p>
            <a:pPr>
              <a:buClr>
                <a:srgbClr val="28A6DF"/>
              </a:buClr>
              <a:buSzPct val="120000"/>
            </a:pPr>
            <a:endParaRPr lang="en-US" sz="1200" b="1" dirty="0">
              <a:latin typeface="Montserrat" panose="00000500000000000000" pitchFamily="50" charset="0"/>
            </a:endParaRPr>
          </a:p>
          <a:p>
            <a:pPr>
              <a:buClr>
                <a:srgbClr val="28A6DF"/>
              </a:buClr>
              <a:buSzPct val="120000"/>
            </a:pPr>
            <a:r>
              <a:rPr lang="en-US" sz="1200" b="1" dirty="0">
                <a:latin typeface="Montserrat" panose="00000500000000000000" pitchFamily="50" charset="0"/>
              </a:rPr>
              <a:t>Keynote Categories: </a:t>
            </a:r>
          </a:p>
          <a:p>
            <a:pPr marL="174625" indent="-174625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r>
              <a:rPr lang="en-US" sz="1200" dirty="0">
                <a:latin typeface="Montserrat" panose="00000500000000000000" pitchFamily="50" charset="0"/>
              </a:rPr>
              <a:t>Inspiring Lives</a:t>
            </a:r>
          </a:p>
          <a:p>
            <a:pPr marL="174625" indent="-174625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r>
              <a:rPr lang="en-US" sz="1200" dirty="0">
                <a:latin typeface="Montserrat" panose="00000500000000000000" pitchFamily="50" charset="0"/>
              </a:rPr>
              <a:t>Overcoming Obstacles and Challenges</a:t>
            </a:r>
          </a:p>
          <a:p>
            <a:pPr marL="174625" indent="-174625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r>
              <a:rPr lang="en-US" sz="1200" dirty="0">
                <a:latin typeface="Montserrat" panose="00000500000000000000" pitchFamily="50" charset="0"/>
              </a:rPr>
              <a:t>Teamwork &amp; Personal Growth</a:t>
            </a:r>
          </a:p>
          <a:p>
            <a:pPr marL="174625" indent="-174625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endParaRPr lang="en-US" sz="1200" dirty="0">
              <a:latin typeface="Montserrat" panose="00000500000000000000" pitchFamily="50" charset="0"/>
            </a:endParaRPr>
          </a:p>
          <a:p>
            <a:pPr>
              <a:buClr>
                <a:srgbClr val="28A6DF"/>
              </a:buClr>
              <a:buSzPct val="120000"/>
            </a:pPr>
            <a:r>
              <a:rPr lang="en-US" sz="1200" dirty="0">
                <a:latin typeface="Montserrat" panose="00000500000000000000" pitchFamily="50" charset="0"/>
                <a:hlinkClick r:id="rId4"/>
              </a:rPr>
              <a:t>View Mike’s Profile Page</a:t>
            </a:r>
            <a:endParaRPr lang="en-US" sz="1200" dirty="0">
              <a:latin typeface="Montserrat" panose="00000500000000000000" pitchFamily="50" charset="0"/>
            </a:endParaRP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81E9C843-D5FA-457E-B926-84EBA9EEFF56}"/>
              </a:ext>
            </a:extLst>
          </p:cNvPr>
          <p:cNvSpPr txBox="1">
            <a:spLocks/>
          </p:cNvSpPr>
          <p:nvPr/>
        </p:nvSpPr>
        <p:spPr>
          <a:xfrm>
            <a:off x="269895" y="3190934"/>
            <a:ext cx="4479040" cy="113068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LID4096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800" b="1" i="0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MIKE MASSIMINO</a:t>
            </a:r>
          </a:p>
          <a:p>
            <a:pPr algn="ctr"/>
            <a:r>
              <a:rPr lang="en-US" sz="1600" b="1" dirty="0">
                <a:solidFill>
                  <a:schemeClr val="tx1"/>
                </a:solidFill>
                <a:latin typeface="Montserrat" panose="02000505000000020004" pitchFamily="2" charset="0"/>
              </a:rPr>
              <a:t>NASA Astronaut</a:t>
            </a: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77C00563-F78D-4CA8-B366-24E0BB5C42ED}"/>
              </a:ext>
            </a:extLst>
          </p:cNvPr>
          <p:cNvCxnSpPr>
            <a:cxnSpLocks/>
          </p:cNvCxnSpPr>
          <p:nvPr/>
        </p:nvCxnSpPr>
        <p:spPr>
          <a:xfrm>
            <a:off x="450363" y="4273956"/>
            <a:ext cx="42261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: Rounded Corners 12">
            <a:extLst>
              <a:ext uri="{FF2B5EF4-FFF2-40B4-BE49-F238E27FC236}">
                <a16:creationId xmlns:a16="http://schemas.microsoft.com/office/drawing/2014/main" id="{AEED6AB6-0463-B89E-3BBA-369D0170B23E}"/>
              </a:ext>
            </a:extLst>
          </p:cNvPr>
          <p:cNvSpPr/>
          <p:nvPr/>
        </p:nvSpPr>
        <p:spPr>
          <a:xfrm>
            <a:off x="1523213" y="4404330"/>
            <a:ext cx="2080415" cy="327194"/>
          </a:xfrm>
          <a:prstGeom prst="roundRect">
            <a:avLst>
              <a:gd name="adj" fmla="val 50000"/>
            </a:avLst>
          </a:prstGeom>
          <a:noFill/>
          <a:ln w="28575">
            <a:solidFill>
              <a:srgbClr val="28A6D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LID4096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b="1" dirty="0">
                <a:solidFill>
                  <a:schemeClr val="tx1"/>
                </a:solidFill>
                <a:latin typeface="Montserrat" panose="00000500000000000000" pitchFamily="50" charset="0"/>
              </a:rPr>
              <a:t>Fee Pending</a:t>
            </a:r>
          </a:p>
        </p:txBody>
      </p:sp>
      <p:sp>
        <p:nvSpPr>
          <p:cNvPr id="3" name="TextBox 18">
            <a:extLst>
              <a:ext uri="{FF2B5EF4-FFF2-40B4-BE49-F238E27FC236}">
                <a16:creationId xmlns:a16="http://schemas.microsoft.com/office/drawing/2014/main" id="{45FCC3F6-A60F-24F8-6204-AE6A8176BA81}"/>
              </a:ext>
            </a:extLst>
          </p:cNvPr>
          <p:cNvSpPr txBox="1"/>
          <p:nvPr/>
        </p:nvSpPr>
        <p:spPr>
          <a:xfrm>
            <a:off x="760218" y="4792518"/>
            <a:ext cx="3606401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LID4096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900" i="1" dirty="0">
                <a:latin typeface="Montserrat" panose="00000500000000000000" pitchFamily="50" charset="0"/>
              </a:rPr>
              <a:t>*Client is responsible for round-trip airfare, ground transportation in event city, hotel accommodations and incidentals for up to two nights</a:t>
            </a:r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6E694D24-E739-7962-CCD6-B39130CB986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68" b="2368"/>
          <a:stretch/>
        </p:blipFill>
        <p:spPr bwMode="auto">
          <a:xfrm>
            <a:off x="1241229" y="632599"/>
            <a:ext cx="2536371" cy="2570717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 descr="A person in a blue shirt&#10;&#10;Description automatically generated">
            <a:extLst>
              <a:ext uri="{FF2B5EF4-FFF2-40B4-BE49-F238E27FC236}">
                <a16:creationId xmlns:a16="http://schemas.microsoft.com/office/drawing/2014/main" id="{B1DCFA2A-ED8D-6C6C-68DB-2E5C4CA5E5FC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5343" y="5310921"/>
            <a:ext cx="922516" cy="1386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9004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1812</TotalTime>
  <Words>273</Words>
  <Application>Microsoft Office PowerPoint</Application>
  <PresentationFormat>Widescreen</PresentationFormat>
  <Paragraphs>26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Montserrat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Nichole Beasley</dc:creator>
  <cp:lastModifiedBy>Duncan Hesketh</cp:lastModifiedBy>
  <cp:revision>21</cp:revision>
  <dcterms:created xsi:type="dcterms:W3CDTF">2023-08-21T22:06:19Z</dcterms:created>
  <dcterms:modified xsi:type="dcterms:W3CDTF">2023-12-27T19:22:16Z</dcterms:modified>
</cp:coreProperties>
</file>