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2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603592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12/15/2023</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12/15/2023</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www.youtube.com/watch?v=Rv7VDA-kfdo" TargetMode="External"/><Relationship Id="rId4" Type="http://schemas.openxmlformats.org/officeDocument/2006/relationships/hyperlink" Target="https://www.youtube.com/watch?v=xjFpQCNi3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9884844C-3136-4398-D0FF-73FE5E426DA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972" t="8163" b="9036"/>
          <a:stretch/>
        </p:blipFill>
        <p:spPr bwMode="auto">
          <a:xfrm>
            <a:off x="1136249" y="751109"/>
            <a:ext cx="2829259" cy="286115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5170646"/>
          </a:xfrm>
          <a:prstGeom prst="rect">
            <a:avLst/>
          </a:prstGeom>
          <a:noFill/>
        </p:spPr>
        <p:txBody>
          <a:bodyPr wrap="square">
            <a:spAutoFit/>
          </a:bodyPr>
          <a:lstStyle/>
          <a:p>
            <a:pPr algn="just">
              <a:buClr>
                <a:srgbClr val="28A6DF"/>
              </a:buClr>
              <a:buSzPct val="120000"/>
            </a:pPr>
            <a:r>
              <a:rPr lang="en-US" sz="11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Marcus Collins: TED - Marketers Don't Know People</a:t>
            </a:r>
            <a:endParaRPr lang="en-US" sz="1100" b="1" dirty="0">
              <a:solidFill>
                <a:srgbClr val="00B0F0"/>
              </a:solidFill>
              <a:latin typeface="Montserrat" panose="02000505000000020004" pitchFamily="2" charset="0"/>
            </a:endParaRPr>
          </a:p>
          <a:p>
            <a:pPr algn="just">
              <a:buClr>
                <a:srgbClr val="28A6DF"/>
              </a:buClr>
              <a:buSzPct val="120000"/>
            </a:pPr>
            <a:endParaRPr lang="en-US" sz="1100" b="1" dirty="0">
              <a:solidFill>
                <a:srgbClr val="00B0F0"/>
              </a:solidFill>
              <a:latin typeface="Montserrat" panose="02000505000000020004" pitchFamily="2" charset="0"/>
            </a:endParaRPr>
          </a:p>
          <a:p>
            <a:pPr algn="just">
              <a:buClr>
                <a:srgbClr val="28A6DF"/>
              </a:buClr>
              <a:buSzPct val="120000"/>
            </a:pPr>
            <a:r>
              <a:rPr lang="en-US" sz="1100" b="1" dirty="0">
                <a:solidFill>
                  <a:srgbClr val="00B0F0"/>
                </a:solidFill>
                <a:latin typeface="Montserrat" panose="02000505000000020004" pitchFamily="2" charset="0"/>
                <a:hlinkClick r:id="rId5">
                  <a:extLst>
                    <a:ext uri="{A12FA001-AC4F-418D-AE19-62706E023703}">
                      <ahyp:hlinkClr xmlns:ahyp="http://schemas.microsoft.com/office/drawing/2018/hyperlinkcolor" val="tx"/>
                    </a:ext>
                  </a:extLst>
                </a:hlinkClick>
              </a:rPr>
              <a:t>Watch Marcus Collins: The Power of Culture in Business and Branding</a:t>
            </a:r>
            <a:endParaRPr lang="en-US" sz="1100" b="1" dirty="0">
              <a:solidFill>
                <a:srgbClr val="00B0F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Award-winning marketer and cultural translator, currently Chief Strategy Officer at award-winning agency </a:t>
            </a:r>
            <a:r>
              <a:rPr lang="en-US" sz="1100" dirty="0" err="1">
                <a:latin typeface="Montserrat" panose="02000505000000020004" pitchFamily="2" charset="0"/>
              </a:rPr>
              <a:t>Wieden+Kennedy</a:t>
            </a:r>
            <a:r>
              <a:rPr lang="en-US" sz="1100" dirty="0">
                <a:latin typeface="Montserrat" panose="02000505000000020004" pitchFamily="2" charset="0"/>
              </a:rPr>
              <a:t> and marketing professor at the Ross School of Business at the University of Michigan</a:t>
            </a:r>
          </a:p>
          <a:p>
            <a:pPr algn="just">
              <a:buClr>
                <a:srgbClr val="28A6DF"/>
              </a:buClr>
              <a:buSzPct val="120000"/>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Credited as the architect of some of the most famous ad campaigns of the last decade for brands including Budweiser, McDonald’s, Target, Peloton,  and Google and ran digital strategy for superstar, Beyonce </a:t>
            </a:r>
          </a:p>
          <a:p>
            <a:pPr algn="just">
              <a:buClr>
                <a:srgbClr val="28A6DF"/>
              </a:buClr>
              <a:buSzPct val="120000"/>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Celebrated expert on cultural contagion, meaning-making, brand strategy, and consumer behavior, he shows audiences in any industry or profession how to harness the power of culture to get others to share your vision and most of all, take action.</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Honors include being an AAF Advertising Hall of Achievement Inductee, 2022 Cannes Lions Jury Member, a member of the 2023 Thinkers50 Radar Class, recipient of Advertising Age’s 40 Under 40 award and Crain’s Business’ 40 Under 40 award</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Author of the soon to be released </a:t>
            </a:r>
            <a:r>
              <a:rPr lang="en-US" sz="1100" i="1" dirty="0">
                <a:latin typeface="Montserrat" panose="02000505000000020004" pitchFamily="2" charset="0"/>
              </a:rPr>
              <a:t>book For the Culture: The Power Behind What We Buy, What We Do, and Who We Want to Be</a:t>
            </a:r>
            <a:r>
              <a:rPr lang="en-US" sz="1100" dirty="0">
                <a:latin typeface="Montserrat" panose="02000505000000020004" pitchFamily="2" charset="0"/>
              </a:rPr>
              <a:t>, which examines the influence of culture on consumption and unpacks how everyone from marketers to activists can leverage culture to get people to take action.</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algn="just">
              <a:buClr>
                <a:srgbClr val="28A6DF"/>
              </a:buClr>
              <a:buSzPct val="120000"/>
            </a:pPr>
            <a:r>
              <a:rPr lang="en-US" sz="1100" b="1" dirty="0">
                <a:latin typeface="Montserrat" panose="02000505000000020004" pitchFamily="2" charset="0"/>
                <a:cs typeface="Mongolian Baiti" panose="03000500000000000000" pitchFamily="66" charset="0"/>
              </a:rPr>
              <a:t>Sample Keynote Topics:</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The Curious Case of Cultural Consumption</a:t>
            </a:r>
          </a:p>
          <a:p>
            <a:pPr marL="174625" indent="-174625" algn="just">
              <a:buClr>
                <a:srgbClr val="28A6DF"/>
              </a:buClr>
              <a:buSzPct val="120000"/>
              <a:buFont typeface="Montserrat" panose="00000500000000000000" pitchFamily="50" charset="0"/>
              <a:buChar char="›"/>
            </a:pPr>
            <a:r>
              <a:rPr lang="en-US" sz="1100" b="0" i="0" dirty="0">
                <a:effectLst/>
                <a:latin typeface="Montserrat" panose="02000505000000020004" pitchFamily="2" charset="0"/>
                <a:cs typeface="Mongolian Baiti" panose="03000500000000000000" pitchFamily="66" charset="0"/>
              </a:rPr>
              <a:t>The Life of a Black Sheep</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cs typeface="Mongolian Baiti" panose="03000500000000000000" pitchFamily="66" charset="0"/>
              </a:rPr>
              <a:t>Unlocking the Power of Networks</a:t>
            </a:r>
            <a:endParaRPr lang="en-US" sz="1100" b="0" i="0" dirty="0">
              <a:effectLst/>
              <a:latin typeface="Montserrat" panose="02000505000000020004" pitchFamily="2" charset="0"/>
              <a:cs typeface="Mongolian Baiti" panose="03000500000000000000" pitchFamily="66" charset="0"/>
            </a:endParaRPr>
          </a:p>
          <a:p>
            <a:pPr marL="174625" indent="-174625" algn="just">
              <a:buClr>
                <a:srgbClr val="28A6DF"/>
              </a:buClr>
              <a:buSzPct val="120000"/>
              <a:buFont typeface="Montserrat" panose="00000500000000000000" pitchFamily="50" charset="0"/>
              <a:buChar char="›"/>
            </a:pPr>
            <a:endParaRPr lang="en-US" sz="1100" dirty="0">
              <a:highlight>
                <a:srgbClr val="FFFF00"/>
              </a:highlight>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315324" y="3673960"/>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MARCUS COLLINS</a:t>
            </a:r>
          </a:p>
          <a:p>
            <a:pPr algn="ctr"/>
            <a:r>
              <a:rPr lang="en-US" sz="1600" dirty="0">
                <a:solidFill>
                  <a:schemeClr val="tx1"/>
                </a:solidFill>
                <a:latin typeface="Montserrat" panose="02000505000000020004" pitchFamily="2" charset="0"/>
              </a:rPr>
              <a:t>Esteemed Marketing Campaign Architect</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44718" y="4680274"/>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A book cover with colorful text&#10;&#10;Description automatically generated">
            <a:extLst>
              <a:ext uri="{FF2B5EF4-FFF2-40B4-BE49-F238E27FC236}">
                <a16:creationId xmlns:a16="http://schemas.microsoft.com/office/drawing/2014/main" id="{1C6D490D-34BE-C30C-A524-660346A43BC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9261" y="4806949"/>
            <a:ext cx="1297029" cy="2008025"/>
          </a:xfrm>
          <a:prstGeom prst="rect">
            <a:avLst/>
          </a:prstGeom>
        </p:spPr>
      </p:pic>
    </p:spTree>
    <p:extLst>
      <p:ext uri="{BB962C8B-B14F-4D97-AF65-F5344CB8AC3E}">
        <p14:creationId xmlns:p14="http://schemas.microsoft.com/office/powerpoint/2010/main" val="3976403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5463</TotalTime>
  <Words>261</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9</cp:revision>
  <dcterms:created xsi:type="dcterms:W3CDTF">2023-12-15T21:28:02Z</dcterms:created>
  <dcterms:modified xsi:type="dcterms:W3CDTF">2023-12-19T16:31:17Z</dcterms:modified>
</cp:coreProperties>
</file>