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534"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3" d="100"/>
          <a:sy n="123" d="100"/>
        </p:scale>
        <p:origin x="114"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E6D32C-94A9-476E-918D-7A9D276FA36C}" type="datetimeFigureOut">
              <a:rPr lang="en-US" smtClean="0"/>
              <a:t>11/19/2023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4F3444-13CC-4ABA-B8A6-BDE185AFA906}" type="slidenum">
              <a:rPr lang="en-US" smtClean="0"/>
              <a:t>‹#›</a:t>
            </a:fld>
            <a:endParaRPr lang="en-US"/>
          </a:p>
        </p:txBody>
      </p:sp>
    </p:spTree>
    <p:extLst>
      <p:ext uri="{BB962C8B-B14F-4D97-AF65-F5344CB8AC3E}">
        <p14:creationId xmlns:p14="http://schemas.microsoft.com/office/powerpoint/2010/main" val="2153823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2473814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2DF9C-C293-2C34-3F21-94BFBFD40C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542D01E-4047-A868-405A-2C5FB48449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26DE0BC-A45C-32EB-FCF8-F2274D34F17B}"/>
              </a:ext>
            </a:extLst>
          </p:cNvPr>
          <p:cNvSpPr>
            <a:spLocks noGrp="1"/>
          </p:cNvSpPr>
          <p:nvPr>
            <p:ph type="dt" sz="half" idx="10"/>
          </p:nvPr>
        </p:nvSpPr>
        <p:spPr/>
        <p:txBody>
          <a:bodyPr/>
          <a:lstStyle/>
          <a:p>
            <a:fld id="{25303644-06F1-476B-9BB0-A84F720722C2}" type="datetimeFigureOut">
              <a:rPr lang="en-US" smtClean="0"/>
              <a:t>11/19/2023</a:t>
            </a:fld>
            <a:endParaRPr lang="en-US"/>
          </a:p>
        </p:txBody>
      </p:sp>
      <p:sp>
        <p:nvSpPr>
          <p:cNvPr id="5" name="Footer Placeholder 4">
            <a:extLst>
              <a:ext uri="{FF2B5EF4-FFF2-40B4-BE49-F238E27FC236}">
                <a16:creationId xmlns:a16="http://schemas.microsoft.com/office/drawing/2014/main" id="{7A4EF42C-FF30-F7A7-56E8-33E6102F08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EB38BD-F5F5-C37E-F877-CD8A60110E70}"/>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325780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D754F-0FEE-EDAF-9589-56EB74E1307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E5EEBE-0069-091D-A507-556F9EF59B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2F23F7-FDE4-5A81-73D1-5BDD1005A1C2}"/>
              </a:ext>
            </a:extLst>
          </p:cNvPr>
          <p:cNvSpPr>
            <a:spLocks noGrp="1"/>
          </p:cNvSpPr>
          <p:nvPr>
            <p:ph type="dt" sz="half" idx="10"/>
          </p:nvPr>
        </p:nvSpPr>
        <p:spPr/>
        <p:txBody>
          <a:bodyPr/>
          <a:lstStyle/>
          <a:p>
            <a:fld id="{25303644-06F1-476B-9BB0-A84F720722C2}" type="datetimeFigureOut">
              <a:rPr lang="en-US" smtClean="0"/>
              <a:t>11/19/2023</a:t>
            </a:fld>
            <a:endParaRPr lang="en-US"/>
          </a:p>
        </p:txBody>
      </p:sp>
      <p:sp>
        <p:nvSpPr>
          <p:cNvPr id="5" name="Footer Placeholder 4">
            <a:extLst>
              <a:ext uri="{FF2B5EF4-FFF2-40B4-BE49-F238E27FC236}">
                <a16:creationId xmlns:a16="http://schemas.microsoft.com/office/drawing/2014/main" id="{2147EA31-26C6-7999-C6E2-D2E025AFAE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1D17AA-117A-73DB-26FB-FD9BEBCE6D2F}"/>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4124001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292F6D-9AFC-A796-55C7-2FB9580E023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BD0069C-DA43-5CF7-05D0-4A177E82582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ABF380-D510-A854-399A-EAF09FCF1A28}"/>
              </a:ext>
            </a:extLst>
          </p:cNvPr>
          <p:cNvSpPr>
            <a:spLocks noGrp="1"/>
          </p:cNvSpPr>
          <p:nvPr>
            <p:ph type="dt" sz="half" idx="10"/>
          </p:nvPr>
        </p:nvSpPr>
        <p:spPr/>
        <p:txBody>
          <a:bodyPr/>
          <a:lstStyle/>
          <a:p>
            <a:fld id="{25303644-06F1-476B-9BB0-A84F720722C2}" type="datetimeFigureOut">
              <a:rPr lang="en-US" smtClean="0"/>
              <a:t>11/19/2023</a:t>
            </a:fld>
            <a:endParaRPr lang="en-US"/>
          </a:p>
        </p:txBody>
      </p:sp>
      <p:sp>
        <p:nvSpPr>
          <p:cNvPr id="5" name="Footer Placeholder 4">
            <a:extLst>
              <a:ext uri="{FF2B5EF4-FFF2-40B4-BE49-F238E27FC236}">
                <a16:creationId xmlns:a16="http://schemas.microsoft.com/office/drawing/2014/main" id="{B71AC535-800A-CED0-FE03-E0EB45B31B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A599CB-0FD1-EBAD-D796-034961B02B24}"/>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4016097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B408F-1393-E722-B1F4-53027D7C75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5B3990-C131-D949-D3B0-62B2148E4C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DFB4C5-66A1-1F1F-F1FF-523EB3EC7ED3}"/>
              </a:ext>
            </a:extLst>
          </p:cNvPr>
          <p:cNvSpPr>
            <a:spLocks noGrp="1"/>
          </p:cNvSpPr>
          <p:nvPr>
            <p:ph type="dt" sz="half" idx="10"/>
          </p:nvPr>
        </p:nvSpPr>
        <p:spPr/>
        <p:txBody>
          <a:bodyPr/>
          <a:lstStyle/>
          <a:p>
            <a:fld id="{25303644-06F1-476B-9BB0-A84F720722C2}" type="datetimeFigureOut">
              <a:rPr lang="en-US" smtClean="0"/>
              <a:t>11/19/2023</a:t>
            </a:fld>
            <a:endParaRPr lang="en-US"/>
          </a:p>
        </p:txBody>
      </p:sp>
      <p:sp>
        <p:nvSpPr>
          <p:cNvPr id="5" name="Footer Placeholder 4">
            <a:extLst>
              <a:ext uri="{FF2B5EF4-FFF2-40B4-BE49-F238E27FC236}">
                <a16:creationId xmlns:a16="http://schemas.microsoft.com/office/drawing/2014/main" id="{5E75E250-D767-87D6-458A-66FF1F6645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13B198-F992-0B22-B60C-1DCBEDF9DED6}"/>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2963524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483E9-BA4C-542C-1772-28490A20FF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08845F3-D8CB-0A43-1EDA-E04577C044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9D009B-A12E-F0B8-6399-72D8BE46010B}"/>
              </a:ext>
            </a:extLst>
          </p:cNvPr>
          <p:cNvSpPr>
            <a:spLocks noGrp="1"/>
          </p:cNvSpPr>
          <p:nvPr>
            <p:ph type="dt" sz="half" idx="10"/>
          </p:nvPr>
        </p:nvSpPr>
        <p:spPr/>
        <p:txBody>
          <a:bodyPr/>
          <a:lstStyle/>
          <a:p>
            <a:fld id="{25303644-06F1-476B-9BB0-A84F720722C2}" type="datetimeFigureOut">
              <a:rPr lang="en-US" smtClean="0"/>
              <a:t>11/19/2023</a:t>
            </a:fld>
            <a:endParaRPr lang="en-US"/>
          </a:p>
        </p:txBody>
      </p:sp>
      <p:sp>
        <p:nvSpPr>
          <p:cNvPr id="5" name="Footer Placeholder 4">
            <a:extLst>
              <a:ext uri="{FF2B5EF4-FFF2-40B4-BE49-F238E27FC236}">
                <a16:creationId xmlns:a16="http://schemas.microsoft.com/office/drawing/2014/main" id="{601A3A28-2136-5ACE-F8FD-4A16D194D1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D0706B-6CCD-A443-F530-D058A2E6DBAC}"/>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3295460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791E5-5A2E-D395-8947-BE945D0FD9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F5002B0-CED2-935E-B8A3-1D1D0B1E45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EC492E3-FB80-F954-DEE5-2F0695F659A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C14FA2A-C2F7-CC99-7016-2DE28B81E635}"/>
              </a:ext>
            </a:extLst>
          </p:cNvPr>
          <p:cNvSpPr>
            <a:spLocks noGrp="1"/>
          </p:cNvSpPr>
          <p:nvPr>
            <p:ph type="dt" sz="half" idx="10"/>
          </p:nvPr>
        </p:nvSpPr>
        <p:spPr/>
        <p:txBody>
          <a:bodyPr/>
          <a:lstStyle/>
          <a:p>
            <a:fld id="{25303644-06F1-476B-9BB0-A84F720722C2}" type="datetimeFigureOut">
              <a:rPr lang="en-US" smtClean="0"/>
              <a:t>11/19/2023</a:t>
            </a:fld>
            <a:endParaRPr lang="en-US"/>
          </a:p>
        </p:txBody>
      </p:sp>
      <p:sp>
        <p:nvSpPr>
          <p:cNvPr id="6" name="Footer Placeholder 5">
            <a:extLst>
              <a:ext uri="{FF2B5EF4-FFF2-40B4-BE49-F238E27FC236}">
                <a16:creationId xmlns:a16="http://schemas.microsoft.com/office/drawing/2014/main" id="{9E94A5EE-9E4A-6100-0C3F-5AED8403B8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80CF19C-4AC7-EB00-0067-B2AECDBCB04A}"/>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4077416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954F9-A638-C229-36CD-614574389BD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DF12E03-C252-2ACA-C95E-C97FB4D45C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3E61A5-334E-B645-D186-7D008A05AD8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52262A-65FB-AD5D-A334-23291EB655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5C9D0B0-68B1-B413-662F-C20755F53F2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731941A-00DD-1FAB-5D3A-407BB0EBF894}"/>
              </a:ext>
            </a:extLst>
          </p:cNvPr>
          <p:cNvSpPr>
            <a:spLocks noGrp="1"/>
          </p:cNvSpPr>
          <p:nvPr>
            <p:ph type="dt" sz="half" idx="10"/>
          </p:nvPr>
        </p:nvSpPr>
        <p:spPr/>
        <p:txBody>
          <a:bodyPr/>
          <a:lstStyle/>
          <a:p>
            <a:fld id="{25303644-06F1-476B-9BB0-A84F720722C2}" type="datetimeFigureOut">
              <a:rPr lang="en-US" smtClean="0"/>
              <a:t>11/19/2023</a:t>
            </a:fld>
            <a:endParaRPr lang="en-US"/>
          </a:p>
        </p:txBody>
      </p:sp>
      <p:sp>
        <p:nvSpPr>
          <p:cNvPr id="8" name="Footer Placeholder 7">
            <a:extLst>
              <a:ext uri="{FF2B5EF4-FFF2-40B4-BE49-F238E27FC236}">
                <a16:creationId xmlns:a16="http://schemas.microsoft.com/office/drawing/2014/main" id="{9CD1BE06-B5CC-8E9E-3BE9-D9BCCCC7DA9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3083B-73EF-0C6A-5464-A57E894DC14B}"/>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3349936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18F09-6E49-72FD-C2EC-5F4C2A68046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63C54DD-887D-CE0A-9F0D-4A13BA3FA339}"/>
              </a:ext>
            </a:extLst>
          </p:cNvPr>
          <p:cNvSpPr>
            <a:spLocks noGrp="1"/>
          </p:cNvSpPr>
          <p:nvPr>
            <p:ph type="dt" sz="half" idx="10"/>
          </p:nvPr>
        </p:nvSpPr>
        <p:spPr/>
        <p:txBody>
          <a:bodyPr/>
          <a:lstStyle/>
          <a:p>
            <a:fld id="{25303644-06F1-476B-9BB0-A84F720722C2}" type="datetimeFigureOut">
              <a:rPr lang="en-US" smtClean="0"/>
              <a:t>11/19/2023</a:t>
            </a:fld>
            <a:endParaRPr lang="en-US"/>
          </a:p>
        </p:txBody>
      </p:sp>
      <p:sp>
        <p:nvSpPr>
          <p:cNvPr id="4" name="Footer Placeholder 3">
            <a:extLst>
              <a:ext uri="{FF2B5EF4-FFF2-40B4-BE49-F238E27FC236}">
                <a16:creationId xmlns:a16="http://schemas.microsoft.com/office/drawing/2014/main" id="{D65ED250-2A79-55FB-AC50-A0393D1069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DA3F6D3-31DF-BF77-397B-96E99BB978F7}"/>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2241250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476013-BE7D-FFD4-C02F-779A6336F915}"/>
              </a:ext>
            </a:extLst>
          </p:cNvPr>
          <p:cNvSpPr>
            <a:spLocks noGrp="1"/>
          </p:cNvSpPr>
          <p:nvPr>
            <p:ph type="dt" sz="half" idx="10"/>
          </p:nvPr>
        </p:nvSpPr>
        <p:spPr/>
        <p:txBody>
          <a:bodyPr/>
          <a:lstStyle/>
          <a:p>
            <a:fld id="{25303644-06F1-476B-9BB0-A84F720722C2}" type="datetimeFigureOut">
              <a:rPr lang="en-US" smtClean="0"/>
              <a:t>11/19/2023</a:t>
            </a:fld>
            <a:endParaRPr lang="en-US"/>
          </a:p>
        </p:txBody>
      </p:sp>
      <p:sp>
        <p:nvSpPr>
          <p:cNvPr id="3" name="Footer Placeholder 2">
            <a:extLst>
              <a:ext uri="{FF2B5EF4-FFF2-40B4-BE49-F238E27FC236}">
                <a16:creationId xmlns:a16="http://schemas.microsoft.com/office/drawing/2014/main" id="{A53B2C48-C11B-B0DB-59FA-E8FEF83615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87D9612-E6D5-3319-0970-E602DAFA2F57}"/>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1310592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65E0E-3FCA-4AA8-8CFC-9F8F71F9B8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AC62F9B-FF35-01BE-4DE0-CF40034C13F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18B325-245E-F16D-ABE5-04CE488E85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3E0E33-CE11-FC66-0CF2-8E09EF3B8BE3}"/>
              </a:ext>
            </a:extLst>
          </p:cNvPr>
          <p:cNvSpPr>
            <a:spLocks noGrp="1"/>
          </p:cNvSpPr>
          <p:nvPr>
            <p:ph type="dt" sz="half" idx="10"/>
          </p:nvPr>
        </p:nvSpPr>
        <p:spPr/>
        <p:txBody>
          <a:bodyPr/>
          <a:lstStyle/>
          <a:p>
            <a:fld id="{25303644-06F1-476B-9BB0-A84F720722C2}" type="datetimeFigureOut">
              <a:rPr lang="en-US" smtClean="0"/>
              <a:t>11/19/2023</a:t>
            </a:fld>
            <a:endParaRPr lang="en-US"/>
          </a:p>
        </p:txBody>
      </p:sp>
      <p:sp>
        <p:nvSpPr>
          <p:cNvPr id="6" name="Footer Placeholder 5">
            <a:extLst>
              <a:ext uri="{FF2B5EF4-FFF2-40B4-BE49-F238E27FC236}">
                <a16:creationId xmlns:a16="http://schemas.microsoft.com/office/drawing/2014/main" id="{B5E9E52D-9248-90BE-5FB2-E391248999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4764FA-376F-A722-5EDE-3E2400F8169F}"/>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2644437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19417-7492-F817-EFCD-A2E2FDB885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A6F232E-BC60-6CFD-AD50-D67C34C6BE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D806E98-E0F8-9415-8054-9D13945D93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8B7D92-8DD3-4CA2-833C-416C31AFB172}"/>
              </a:ext>
            </a:extLst>
          </p:cNvPr>
          <p:cNvSpPr>
            <a:spLocks noGrp="1"/>
          </p:cNvSpPr>
          <p:nvPr>
            <p:ph type="dt" sz="half" idx="10"/>
          </p:nvPr>
        </p:nvSpPr>
        <p:spPr/>
        <p:txBody>
          <a:bodyPr/>
          <a:lstStyle/>
          <a:p>
            <a:fld id="{25303644-06F1-476B-9BB0-A84F720722C2}" type="datetimeFigureOut">
              <a:rPr lang="en-US" smtClean="0"/>
              <a:t>11/19/2023</a:t>
            </a:fld>
            <a:endParaRPr lang="en-US"/>
          </a:p>
        </p:txBody>
      </p:sp>
      <p:sp>
        <p:nvSpPr>
          <p:cNvPr id="6" name="Footer Placeholder 5">
            <a:extLst>
              <a:ext uri="{FF2B5EF4-FFF2-40B4-BE49-F238E27FC236}">
                <a16:creationId xmlns:a16="http://schemas.microsoft.com/office/drawing/2014/main" id="{CFDF0D79-16C6-B5D2-6BB6-C7AAF8FFBF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979934-3F1A-F692-FC6E-FA357E49580A}"/>
              </a:ext>
            </a:extLst>
          </p:cNvPr>
          <p:cNvSpPr>
            <a:spLocks noGrp="1"/>
          </p:cNvSpPr>
          <p:nvPr>
            <p:ph type="sldNum" sz="quarter" idx="12"/>
          </p:nvPr>
        </p:nvSpPr>
        <p:spPr/>
        <p:txBody>
          <a:bodyPr/>
          <a:lstStyle/>
          <a:p>
            <a:fld id="{73A8319B-22BE-4BA3-9318-F7C7924F6E96}" type="slidenum">
              <a:rPr lang="en-US" smtClean="0"/>
              <a:t>‹#›</a:t>
            </a:fld>
            <a:endParaRPr lang="en-US"/>
          </a:p>
        </p:txBody>
      </p:sp>
    </p:spTree>
    <p:extLst>
      <p:ext uri="{BB962C8B-B14F-4D97-AF65-F5344CB8AC3E}">
        <p14:creationId xmlns:p14="http://schemas.microsoft.com/office/powerpoint/2010/main" val="3840163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E1C56F-5B3E-4D59-EF80-5BDA9B8EFC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542C6E6-B303-2EA8-EB8B-59E16DCDFC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B6165D-C63F-1CBA-3830-DA9E0044AE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303644-06F1-476B-9BB0-A84F720722C2}" type="datetimeFigureOut">
              <a:rPr lang="en-US" smtClean="0"/>
              <a:t>11/19/2023</a:t>
            </a:fld>
            <a:endParaRPr lang="en-US"/>
          </a:p>
        </p:txBody>
      </p:sp>
      <p:sp>
        <p:nvSpPr>
          <p:cNvPr id="5" name="Footer Placeholder 4">
            <a:extLst>
              <a:ext uri="{FF2B5EF4-FFF2-40B4-BE49-F238E27FC236}">
                <a16:creationId xmlns:a16="http://schemas.microsoft.com/office/drawing/2014/main" id="{8FEA4B86-BA51-1980-D6DC-DBFC3B2C64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C1A6A2-B2A6-5986-B544-32D6BD6533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A8319B-22BE-4BA3-9318-F7C7924F6E96}" type="slidenum">
              <a:rPr lang="en-US" smtClean="0"/>
              <a:t>‹#›</a:t>
            </a:fld>
            <a:endParaRPr lang="en-US"/>
          </a:p>
        </p:txBody>
      </p:sp>
    </p:spTree>
    <p:extLst>
      <p:ext uri="{BB962C8B-B14F-4D97-AF65-F5344CB8AC3E}">
        <p14:creationId xmlns:p14="http://schemas.microsoft.com/office/powerpoint/2010/main" val="41664002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vimeo.com/showcase/1082000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p:txBody>
          <a:bodyPr/>
          <a:lstStyle/>
          <a:p>
            <a:fld id="{AE9247E1-8B9F-43C5-AC1A-30D5214D3D98}" type="slidenum">
              <a:rPr lang="en-US" smtClean="0"/>
              <a:pPr/>
              <a:t>1</a:t>
            </a:fld>
            <a:endParaRPr lang="en-US"/>
          </a:p>
        </p:txBody>
      </p:sp>
      <p:sp>
        <p:nvSpPr>
          <p:cNvPr id="62" name="TextBox 61">
            <a:extLst>
              <a:ext uri="{FF2B5EF4-FFF2-40B4-BE49-F238E27FC236}">
                <a16:creationId xmlns:a16="http://schemas.microsoft.com/office/drawing/2014/main" id="{40D2AC0E-8BFB-401F-9FD6-A4E562C4778D}"/>
              </a:ext>
            </a:extLst>
          </p:cNvPr>
          <p:cNvSpPr txBox="1"/>
          <p:nvPr/>
        </p:nvSpPr>
        <p:spPr>
          <a:xfrm>
            <a:off x="85825" y="5045775"/>
            <a:ext cx="5047488" cy="276999"/>
          </a:xfrm>
          <a:prstGeom prst="rect">
            <a:avLst/>
          </a:prstGeom>
          <a:noFill/>
        </p:spPr>
        <p:txBody>
          <a:bodyPr wrap="square">
            <a:spAutoFit/>
          </a:bodyPr>
          <a:lstStyle/>
          <a:p>
            <a:pPr marL="174625" indent="-174625" algn="just">
              <a:buClr>
                <a:srgbClr val="28A6DF"/>
              </a:buClr>
              <a:buSzPct val="120000"/>
              <a:buFont typeface="Montserrat" panose="00000500000000000000" pitchFamily="50" charset="0"/>
              <a:buChar char="›"/>
            </a:pPr>
            <a:endParaRPr lang="en-US" sz="1200" i="1" dirty="0">
              <a:latin typeface="Montserrat" panose="00000500000000000000" pitchFamily="50" charset="0"/>
            </a:endParaRPr>
          </a:p>
        </p:txBody>
      </p:sp>
      <p:sp>
        <p:nvSpPr>
          <p:cNvPr id="15" name="TextBox 14">
            <a:extLst>
              <a:ext uri="{FF2B5EF4-FFF2-40B4-BE49-F238E27FC236}">
                <a16:creationId xmlns:a16="http://schemas.microsoft.com/office/drawing/2014/main" id="{60BA598E-9998-4697-8480-B444D32C63CE}"/>
              </a:ext>
            </a:extLst>
          </p:cNvPr>
          <p:cNvSpPr txBox="1"/>
          <p:nvPr/>
        </p:nvSpPr>
        <p:spPr>
          <a:xfrm>
            <a:off x="4762367" y="354707"/>
            <a:ext cx="7059584" cy="6001643"/>
          </a:xfrm>
          <a:prstGeom prst="rect">
            <a:avLst/>
          </a:prstGeom>
          <a:noFill/>
        </p:spPr>
        <p:txBody>
          <a:bodyPr wrap="square">
            <a:spAutoFit/>
          </a:bodyPr>
          <a:lstStyle/>
          <a:p>
            <a:pPr rtl="0" fontAlgn="base"/>
            <a:r>
              <a:rPr lang="en-US" sz="1200" b="1" i="0" u="sng" strike="noStrike" dirty="0">
                <a:solidFill>
                  <a:srgbClr val="00B0F0"/>
                </a:solidFill>
                <a:effectLst/>
                <a:latin typeface="Montserrat" panose="00000500000000000000" pitchFamily="2" charset="0"/>
                <a:hlinkClick r:id="rId3"/>
              </a:rPr>
              <a:t>Watch Alex Weber: Videos</a:t>
            </a:r>
            <a:endParaRPr lang="en-US" sz="1200" b="0" i="0" dirty="0">
              <a:solidFill>
                <a:srgbClr val="000000"/>
              </a:solidFill>
              <a:effectLst/>
              <a:latin typeface="Montserrat" panose="00000500000000000000" pitchFamily="2" charset="0"/>
            </a:endParaRPr>
          </a:p>
          <a:p>
            <a:pPr rtl="0" fontAlgn="base"/>
            <a:r>
              <a:rPr lang="en-US" sz="1200" b="0" i="0" dirty="0">
                <a:solidFill>
                  <a:srgbClr val="000000"/>
                </a:solidFill>
                <a:effectLst/>
                <a:latin typeface="Montserrat" panose="00000500000000000000" pitchFamily="2" charset="0"/>
              </a:rPr>
              <a:t>​</a:t>
            </a:r>
          </a:p>
          <a:p>
            <a:pPr marL="171450" indent="-171450" rtl="0" fontAlgn="base">
              <a:buFont typeface="Wingdings" panose="05000000000000000000" pitchFamily="2" charset="2"/>
              <a:buChar char="Ø"/>
            </a:pPr>
            <a:r>
              <a:rPr lang="en-US" sz="1200" b="0" i="0" u="none" strike="noStrike" dirty="0">
                <a:solidFill>
                  <a:srgbClr val="000000"/>
                </a:solidFill>
                <a:effectLst/>
                <a:latin typeface="Montserrat" panose="00000500000000000000" pitchFamily="2" charset="0"/>
              </a:rPr>
              <a:t>Competed on America Ninja Warrior, is a world record holder and one of the youngest coaches ever to win US Lacrosse Coach of the Year - experiences which he today channels into his keynotes on leadership and peak performance</a:t>
            </a:r>
            <a:r>
              <a:rPr lang="en-US" sz="1200" b="0" i="0" dirty="0">
                <a:solidFill>
                  <a:srgbClr val="000000"/>
                </a:solidFill>
                <a:effectLst/>
                <a:latin typeface="Montserrat" panose="00000500000000000000" pitchFamily="2" charset="0"/>
              </a:rPr>
              <a:t>​</a:t>
            </a:r>
          </a:p>
          <a:p>
            <a:pPr marL="171450" indent="-171450" rtl="0" fontAlgn="base">
              <a:buFont typeface="Wingdings" panose="05000000000000000000" pitchFamily="2" charset="2"/>
              <a:buChar char="Ø"/>
            </a:pPr>
            <a:endParaRPr lang="en-US" sz="1200" b="0" i="0" dirty="0">
              <a:solidFill>
                <a:srgbClr val="000000"/>
              </a:solidFill>
              <a:effectLst/>
              <a:latin typeface="Montserrat" panose="00000500000000000000" pitchFamily="2" charset="0"/>
            </a:endParaRPr>
          </a:p>
          <a:p>
            <a:pPr marL="171450" indent="-171450" rtl="0" fontAlgn="base">
              <a:buFont typeface="Wingdings" panose="05000000000000000000" pitchFamily="2" charset="2"/>
              <a:buChar char="Ø"/>
            </a:pPr>
            <a:r>
              <a:rPr lang="en-US" sz="1200" b="0" i="0" u="none" strike="noStrike" dirty="0">
                <a:solidFill>
                  <a:srgbClr val="000000"/>
                </a:solidFill>
                <a:effectLst/>
                <a:latin typeface="Montserrat" panose="00000500000000000000" pitchFamily="2" charset="0"/>
              </a:rPr>
              <a:t>Uses his personal experiences with hitting challenges, having self-doubt, experiencing outside pressures, uncertainty, and failures to inspire audiences to rise to the challenge, break barriers and thrive in work and in life</a:t>
            </a:r>
            <a:r>
              <a:rPr lang="en-US" sz="1200" b="0" i="0" dirty="0">
                <a:solidFill>
                  <a:srgbClr val="000000"/>
                </a:solidFill>
                <a:effectLst/>
                <a:latin typeface="Montserrat" panose="00000500000000000000" pitchFamily="2" charset="0"/>
              </a:rPr>
              <a:t>​</a:t>
            </a:r>
          </a:p>
          <a:p>
            <a:pPr marL="171450" indent="-171450" rtl="0" fontAlgn="base">
              <a:buFont typeface="Wingdings" panose="05000000000000000000" pitchFamily="2" charset="2"/>
              <a:buChar char="Ø"/>
            </a:pPr>
            <a:endParaRPr lang="en-US" sz="1200" b="0" i="0" dirty="0">
              <a:solidFill>
                <a:srgbClr val="000000"/>
              </a:solidFill>
              <a:effectLst/>
              <a:latin typeface="Montserrat" panose="00000500000000000000" pitchFamily="2" charset="0"/>
            </a:endParaRPr>
          </a:p>
          <a:p>
            <a:pPr marL="171450" indent="-171450" rtl="0" fontAlgn="base">
              <a:buFont typeface="Wingdings" panose="05000000000000000000" pitchFamily="2" charset="2"/>
              <a:buChar char="Ø"/>
            </a:pPr>
            <a:r>
              <a:rPr lang="en-US" sz="1200" b="0" i="0" u="none" strike="noStrike" dirty="0">
                <a:solidFill>
                  <a:srgbClr val="000000"/>
                </a:solidFill>
                <a:effectLst/>
                <a:latin typeface="Montserrat" panose="00000500000000000000" pitchFamily="2" charset="0"/>
              </a:rPr>
              <a:t>Genuine understanding of leadership, peak performance and peak challenges, mixed with entertaining stories and actionable strategies allow him to connect on a deep level and leave a lasting impact that has participants eager to hit the ground running</a:t>
            </a:r>
            <a:r>
              <a:rPr lang="en-US" sz="1200" b="0" i="0" dirty="0">
                <a:solidFill>
                  <a:srgbClr val="000000"/>
                </a:solidFill>
                <a:effectLst/>
                <a:latin typeface="Montserrat" panose="00000500000000000000" pitchFamily="2" charset="0"/>
              </a:rPr>
              <a:t>​</a:t>
            </a:r>
          </a:p>
          <a:p>
            <a:pPr rtl="0" fontAlgn="base"/>
            <a:r>
              <a:rPr lang="en-US" sz="1200" b="0" i="0" dirty="0">
                <a:solidFill>
                  <a:srgbClr val="000000"/>
                </a:solidFill>
                <a:effectLst/>
                <a:latin typeface="Montserrat" panose="00000500000000000000" pitchFamily="2" charset="0"/>
              </a:rPr>
              <a:t>​</a:t>
            </a:r>
          </a:p>
          <a:p>
            <a:pPr marL="171450" indent="-171450" rtl="0" fontAlgn="base">
              <a:buFont typeface="Wingdings" panose="05000000000000000000" pitchFamily="2" charset="2"/>
              <a:buChar char="Ø"/>
            </a:pPr>
            <a:r>
              <a:rPr lang="en-US" sz="1200" b="0" i="0" u="none" strike="noStrike" dirty="0">
                <a:solidFill>
                  <a:srgbClr val="000000"/>
                </a:solidFill>
                <a:effectLst/>
                <a:latin typeface="Montserrat" panose="00000500000000000000" pitchFamily="2" charset="0"/>
              </a:rPr>
              <a:t>Unique perspective into the sales world from the eyes of an entertainer helps engage audiences and encourages listeners to unlock new ways of thinking, new ways of communicating and innovation in the way perceive our daily routines and tasks</a:t>
            </a:r>
            <a:r>
              <a:rPr lang="en-US" sz="1200" b="0" i="0" dirty="0">
                <a:solidFill>
                  <a:srgbClr val="000000"/>
                </a:solidFill>
                <a:effectLst/>
                <a:latin typeface="Montserrat" panose="00000500000000000000" pitchFamily="2" charset="0"/>
              </a:rPr>
              <a:t>​</a:t>
            </a:r>
          </a:p>
          <a:p>
            <a:pPr rtl="0" fontAlgn="base"/>
            <a:r>
              <a:rPr lang="en-US" sz="1200" b="0" i="0" dirty="0">
                <a:solidFill>
                  <a:srgbClr val="000000"/>
                </a:solidFill>
                <a:effectLst/>
                <a:latin typeface="Montserrat" panose="00000500000000000000" pitchFamily="2" charset="0"/>
              </a:rPr>
              <a:t>​</a:t>
            </a:r>
          </a:p>
          <a:p>
            <a:pPr rtl="0" fontAlgn="base"/>
            <a:r>
              <a:rPr lang="en-US" sz="1200" b="1" i="0" u="none" strike="noStrike" dirty="0">
                <a:solidFill>
                  <a:srgbClr val="000000"/>
                </a:solidFill>
                <a:effectLst/>
                <a:latin typeface="Montserrat" panose="00000500000000000000" pitchFamily="2" charset="0"/>
              </a:rPr>
              <a:t>Keynote Takeaways: </a:t>
            </a:r>
            <a:r>
              <a:rPr lang="en-US" sz="1200" b="0" i="0" dirty="0">
                <a:solidFill>
                  <a:srgbClr val="000000"/>
                </a:solidFill>
                <a:effectLst/>
                <a:latin typeface="Montserrat" panose="00000500000000000000" pitchFamily="2" charset="0"/>
              </a:rPr>
              <a:t>​</a:t>
            </a:r>
          </a:p>
          <a:p>
            <a:pPr marL="171450" indent="-171450" rtl="0" fontAlgn="base">
              <a:buFont typeface="Wingdings" panose="05000000000000000000" pitchFamily="2" charset="2"/>
              <a:buChar char="Ø"/>
            </a:pPr>
            <a:r>
              <a:rPr lang="en-US" sz="1200" b="0" i="0" u="none" strike="noStrike" dirty="0">
                <a:solidFill>
                  <a:srgbClr val="000000"/>
                </a:solidFill>
                <a:effectLst/>
                <a:latin typeface="Montserrat" panose="00000500000000000000" pitchFamily="2" charset="0"/>
              </a:rPr>
              <a:t>Shares game changing secrets to record breaking success helping teams spark strategic planning for growth and achieving winning levels of performance</a:t>
            </a:r>
            <a:r>
              <a:rPr lang="en-US" sz="1200" b="0" i="0" dirty="0">
                <a:solidFill>
                  <a:srgbClr val="000000"/>
                </a:solidFill>
                <a:effectLst/>
                <a:latin typeface="Montserrat" panose="00000500000000000000" pitchFamily="2" charset="0"/>
              </a:rPr>
              <a:t>​</a:t>
            </a:r>
          </a:p>
          <a:p>
            <a:pPr marL="171450" indent="-171450" rtl="0" fontAlgn="base">
              <a:buFont typeface="Wingdings" panose="05000000000000000000" pitchFamily="2" charset="2"/>
              <a:buChar char="Ø"/>
            </a:pPr>
            <a:r>
              <a:rPr lang="en-US" sz="1200" b="0" i="0" u="none" strike="noStrike" dirty="0">
                <a:solidFill>
                  <a:srgbClr val="000000"/>
                </a:solidFill>
                <a:effectLst/>
                <a:latin typeface="Montserrat" panose="00000500000000000000" pitchFamily="2" charset="0"/>
              </a:rPr>
              <a:t>Provides real life tools for overcoming obstacles that may be holding you back from peak performance such as fear, doubt, burnout, lack of resources and complacency and connects the dots between being an innovative thinker and succeeding in work and life</a:t>
            </a:r>
            <a:r>
              <a:rPr lang="en-US" sz="1200" b="0" i="0" dirty="0">
                <a:solidFill>
                  <a:srgbClr val="000000"/>
                </a:solidFill>
                <a:effectLst/>
                <a:latin typeface="Montserrat" panose="00000500000000000000" pitchFamily="2" charset="0"/>
              </a:rPr>
              <a:t>​</a:t>
            </a:r>
          </a:p>
          <a:p>
            <a:pPr rtl="0" fontAlgn="base"/>
            <a:r>
              <a:rPr lang="en-US" sz="1200" b="0" i="0" dirty="0">
                <a:solidFill>
                  <a:srgbClr val="000000"/>
                </a:solidFill>
                <a:effectLst/>
                <a:latin typeface="Montserrat" panose="00000500000000000000" pitchFamily="2" charset="0"/>
              </a:rPr>
              <a:t>​</a:t>
            </a:r>
          </a:p>
          <a:p>
            <a:pPr rtl="0" fontAlgn="base"/>
            <a:r>
              <a:rPr lang="en-US" sz="1200" b="1" i="0" u="none" strike="noStrike" dirty="0">
                <a:solidFill>
                  <a:srgbClr val="000000"/>
                </a:solidFill>
                <a:effectLst/>
                <a:latin typeface="Montserrat" panose="00000500000000000000" pitchFamily="2" charset="0"/>
              </a:rPr>
              <a:t>Sample Keynote Topics:</a:t>
            </a:r>
            <a:r>
              <a:rPr lang="en-US" sz="1200" b="0" i="0" dirty="0">
                <a:solidFill>
                  <a:srgbClr val="000000"/>
                </a:solidFill>
                <a:effectLst/>
                <a:latin typeface="Montserrat" panose="00000500000000000000" pitchFamily="2" charset="0"/>
              </a:rPr>
              <a:t>​</a:t>
            </a:r>
          </a:p>
          <a:p>
            <a:pPr marL="171450" indent="-171450" rtl="0" fontAlgn="base">
              <a:buFont typeface="Wingdings" panose="05000000000000000000" pitchFamily="2" charset="2"/>
              <a:buChar char="Ø"/>
            </a:pPr>
            <a:r>
              <a:rPr lang="en-US" sz="1200" b="0" i="0" u="none" strike="noStrike" dirty="0">
                <a:solidFill>
                  <a:srgbClr val="000000"/>
                </a:solidFill>
                <a:effectLst/>
                <a:latin typeface="Montserrat" panose="00000500000000000000" pitchFamily="2" charset="0"/>
              </a:rPr>
              <a:t>Unstoppable Leadership</a:t>
            </a:r>
            <a:r>
              <a:rPr lang="en-US" sz="1200" b="0" i="0" dirty="0">
                <a:solidFill>
                  <a:srgbClr val="000000"/>
                </a:solidFill>
                <a:effectLst/>
                <a:latin typeface="Montserrat" panose="00000500000000000000" pitchFamily="2" charset="0"/>
              </a:rPr>
              <a:t>​</a:t>
            </a:r>
          </a:p>
          <a:p>
            <a:pPr marL="171450" indent="-171450" rtl="0" fontAlgn="base">
              <a:buFont typeface="Wingdings" panose="05000000000000000000" pitchFamily="2" charset="2"/>
              <a:buChar char="Ø"/>
            </a:pPr>
            <a:r>
              <a:rPr lang="en-US" sz="1200" b="0" i="0" u="none" strike="noStrike" dirty="0">
                <a:solidFill>
                  <a:srgbClr val="000000"/>
                </a:solidFill>
                <a:effectLst/>
                <a:latin typeface="Montserrat" panose="00000500000000000000" pitchFamily="2" charset="0"/>
              </a:rPr>
              <a:t>The Unstoppable You</a:t>
            </a:r>
            <a:r>
              <a:rPr lang="en-US" sz="1200" b="0" i="0" dirty="0">
                <a:solidFill>
                  <a:srgbClr val="000000"/>
                </a:solidFill>
                <a:effectLst/>
                <a:latin typeface="Montserrat" panose="00000500000000000000" pitchFamily="2" charset="0"/>
              </a:rPr>
              <a:t>​</a:t>
            </a:r>
          </a:p>
          <a:p>
            <a:pPr marL="171450" indent="-171450" rtl="0" fontAlgn="base">
              <a:buFont typeface="Wingdings" panose="05000000000000000000" pitchFamily="2" charset="2"/>
              <a:buChar char="Ø"/>
            </a:pPr>
            <a:r>
              <a:rPr lang="en-US" sz="1200" b="0" i="0" u="none" strike="noStrike" dirty="0">
                <a:solidFill>
                  <a:srgbClr val="000000"/>
                </a:solidFill>
                <a:effectLst/>
                <a:latin typeface="Montserrat" panose="00000500000000000000" pitchFamily="2" charset="0"/>
              </a:rPr>
              <a:t>Unstoppable Teams</a:t>
            </a:r>
            <a:r>
              <a:rPr lang="en-US" sz="1200" b="0" i="0" dirty="0">
                <a:solidFill>
                  <a:srgbClr val="000000"/>
                </a:solidFill>
                <a:effectLst/>
                <a:latin typeface="Montserrat" panose="00000500000000000000" pitchFamily="2" charset="0"/>
              </a:rPr>
              <a:t>​</a:t>
            </a:r>
          </a:p>
          <a:p>
            <a:pPr rtl="0" fontAlgn="base"/>
            <a:endParaRPr lang="en-US" sz="1200" b="0" i="0" dirty="0">
              <a:solidFill>
                <a:srgbClr val="000000"/>
              </a:solidFill>
              <a:effectLst/>
              <a:latin typeface="Montserrat" panose="00000500000000000000" pitchFamily="2" charset="0"/>
            </a:endParaRPr>
          </a:p>
        </p:txBody>
      </p:sp>
      <p:grpSp>
        <p:nvGrpSpPr>
          <p:cNvPr id="2" name="Group 1">
            <a:extLst>
              <a:ext uri="{FF2B5EF4-FFF2-40B4-BE49-F238E27FC236}">
                <a16:creationId xmlns:a16="http://schemas.microsoft.com/office/drawing/2014/main" id="{201206E2-48B1-D626-B65E-F8BA99C25B6F}"/>
              </a:ext>
            </a:extLst>
          </p:cNvPr>
          <p:cNvGrpSpPr/>
          <p:nvPr/>
        </p:nvGrpSpPr>
        <p:grpSpPr>
          <a:xfrm>
            <a:off x="439761" y="4230103"/>
            <a:ext cx="4226116" cy="1086572"/>
            <a:chOff x="396356" y="4462437"/>
            <a:chExt cx="4226116" cy="1086572"/>
          </a:xfrm>
        </p:grpSpPr>
        <p:sp>
          <p:nvSpPr>
            <p:cNvPr id="17" name="TextBox 18">
              <a:extLst>
                <a:ext uri="{FF2B5EF4-FFF2-40B4-BE49-F238E27FC236}">
                  <a16:creationId xmlns:a16="http://schemas.microsoft.com/office/drawing/2014/main" id="{1C05B2D8-427C-4F4B-BFCA-85337D48C867}"/>
                </a:ext>
              </a:extLst>
            </p:cNvPr>
            <p:cNvSpPr txBox="1"/>
            <p:nvPr/>
          </p:nvSpPr>
          <p:spPr>
            <a:xfrm>
              <a:off x="706214" y="5148899"/>
              <a:ext cx="3606401" cy="400110"/>
            </a:xfrm>
            <a:prstGeom prst="rect">
              <a:avLst/>
            </a:prstGeom>
            <a:noFill/>
          </p:spPr>
          <p:txBody>
            <a:bodyPr wrap="square" rtlCol="0">
              <a:sp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000" b="0" i="0" u="none" strike="noStrike" dirty="0">
                  <a:solidFill>
                    <a:srgbClr val="000000"/>
                  </a:solidFill>
                  <a:effectLst/>
                  <a:latin typeface="Montserrat" panose="00000500000000000000" pitchFamily="2" charset="0"/>
                </a:rPr>
                <a:t>*</a:t>
              </a:r>
              <a:r>
                <a:rPr lang="en-US" sz="1000" b="0" i="1" u="none" strike="noStrike" dirty="0">
                  <a:solidFill>
                    <a:srgbClr val="000000"/>
                  </a:solidFill>
                  <a:effectLst/>
                  <a:latin typeface="Montserrat" panose="00000500000000000000" pitchFamily="2" charset="0"/>
                </a:rPr>
                <a:t>Client is responsible for $2,000 travel buyout plus hotel accommodations for up to two nights</a:t>
              </a:r>
              <a:endParaRPr lang="en-US" sz="1000" i="1" dirty="0">
                <a:latin typeface="Montserrat" panose="00000500000000000000" pitchFamily="50" charset="0"/>
              </a:endParaRPr>
            </a:p>
          </p:txBody>
        </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396356" y="4462437"/>
              <a:ext cx="4226116"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1" name="Group 20">
            <a:extLst>
              <a:ext uri="{FF2B5EF4-FFF2-40B4-BE49-F238E27FC236}">
                <a16:creationId xmlns:a16="http://schemas.microsoft.com/office/drawing/2014/main" id="{5178FB21-46A2-D78B-E4C8-B89A4970043F}"/>
              </a:ext>
            </a:extLst>
          </p:cNvPr>
          <p:cNvGrpSpPr/>
          <p:nvPr/>
        </p:nvGrpSpPr>
        <p:grpSpPr>
          <a:xfrm>
            <a:off x="283327" y="3213428"/>
            <a:ext cx="4479040" cy="1474741"/>
            <a:chOff x="370049" y="3215479"/>
            <a:chExt cx="4479040" cy="1359559"/>
          </a:xfrm>
        </p:grpSpPr>
        <p:sp>
          <p:nvSpPr>
            <p:cNvPr id="22" name="Title 1">
              <a:extLst>
                <a:ext uri="{FF2B5EF4-FFF2-40B4-BE49-F238E27FC236}">
                  <a16:creationId xmlns:a16="http://schemas.microsoft.com/office/drawing/2014/main" id="{308DCD97-9E60-DC34-DE0C-CFE5C20A2C3D}"/>
                </a:ext>
              </a:extLst>
            </p:cNvPr>
            <p:cNvSpPr txBox="1">
              <a:spLocks/>
            </p:cNvSpPr>
            <p:nvPr/>
          </p:nvSpPr>
          <p:spPr>
            <a:xfrm>
              <a:off x="370049" y="3215479"/>
              <a:ext cx="447904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b="1" dirty="0">
                  <a:solidFill>
                    <a:schemeClr val="tx1"/>
                  </a:solidFill>
                  <a:latin typeface="Montserrat" panose="00000500000000000000" pitchFamily="2" charset="0"/>
                </a:rPr>
                <a:t>Alex Weber</a:t>
              </a:r>
            </a:p>
            <a:p>
              <a:pPr algn="ctr"/>
              <a:r>
                <a:rPr lang="en-US" sz="1800" b="0" i="0" u="none" strike="noStrike" dirty="0">
                  <a:solidFill>
                    <a:srgbClr val="000000"/>
                  </a:solidFill>
                  <a:effectLst/>
                  <a:latin typeface="Montserrat" panose="00000500000000000000" pitchFamily="2" charset="0"/>
                </a:rPr>
                <a:t>Leader in Peak Performance</a:t>
              </a:r>
              <a:endParaRPr lang="en-US" sz="2400" dirty="0">
                <a:solidFill>
                  <a:schemeClr val="tx1"/>
                </a:solidFill>
                <a:latin typeface="Montserrat" panose="00000500000000000000" pitchFamily="2" charset="0"/>
              </a:endParaRPr>
            </a:p>
          </p:txBody>
        </p:sp>
        <p:sp>
          <p:nvSpPr>
            <p:cNvPr id="23" name="Rectangle: Rounded Corners 22">
              <a:extLst>
                <a:ext uri="{FF2B5EF4-FFF2-40B4-BE49-F238E27FC236}">
                  <a16:creationId xmlns:a16="http://schemas.microsoft.com/office/drawing/2014/main" id="{5ACC6BC3-6DAB-6A25-AD2B-5ED98B2E65BB}"/>
                </a:ext>
              </a:extLst>
            </p:cNvPr>
            <p:cNvSpPr/>
            <p:nvPr/>
          </p:nvSpPr>
          <p:spPr>
            <a:xfrm>
              <a:off x="1623368" y="4247844"/>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ID4096"/>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dirty="0">
                  <a:solidFill>
                    <a:schemeClr val="tx1"/>
                  </a:solidFill>
                  <a:latin typeface="Montserrat" panose="00000500000000000000" pitchFamily="50" charset="0"/>
                </a:rPr>
                <a:t>$12,500</a:t>
              </a:r>
            </a:p>
          </p:txBody>
        </p:sp>
      </p:grpSp>
      <p:pic>
        <p:nvPicPr>
          <p:cNvPr id="1030" name="Picture 6">
            <a:extLst>
              <a:ext uri="{FF2B5EF4-FFF2-40B4-BE49-F238E27FC236}">
                <a16:creationId xmlns:a16="http://schemas.microsoft.com/office/drawing/2014/main" id="{FCE2E2B7-9D37-436C-1F3D-B1114BF913E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14269" y="5294036"/>
            <a:ext cx="990600" cy="149542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94838E75-BCAB-9B76-4A13-37FE86307AF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7389" y="109281"/>
            <a:ext cx="3362325" cy="3381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97707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13305</TotalTime>
  <Words>283</Words>
  <Application>Microsoft Office PowerPoint</Application>
  <PresentationFormat>Widescreen</PresentationFormat>
  <Paragraphs>24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Montserrat</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French</dc:creator>
  <cp:lastModifiedBy>Duncan Hesketh</cp:lastModifiedBy>
  <cp:revision>17</cp:revision>
  <dcterms:created xsi:type="dcterms:W3CDTF">2022-08-02T19:42:58Z</dcterms:created>
  <dcterms:modified xsi:type="dcterms:W3CDTF">2023-11-27T21:25:30Z</dcterms:modified>
</cp:coreProperties>
</file>