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51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122" d="100"/>
          <a:sy n="122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B842E-6ED7-7743-AB72-A4E46F454A73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63E7A-82C5-534C-B357-8D229C164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86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440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C3142-BBD1-BC1B-FBD5-0986CF1F7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BEB35F-6062-4039-6570-E6BAF088C4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5FC138-2B8A-816B-D657-DDA326D1B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2C2D9-2216-791E-EACD-F6C01C8C9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6D4F6-4B5D-99F1-E12D-65ECAB4FD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37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3EE29-C1C1-EE2D-345D-36EACB6DD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18C8B9-FEA9-B977-6DD2-1D31DEE7C7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B6144-7D9B-6C41-1AA5-33CA14624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458E3-13CE-B3E8-97BB-62910F09C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CB09F-EBC3-4378-0F95-4E535ABDC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46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10B7D0-0247-7131-DDE0-56223982A7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77F876-9BDF-A856-B968-6E3FFF4B5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C5DC2-42D2-2223-D3D7-F812707EB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D1990-FC6E-E7A8-F7CB-C7E9A327C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0983A0-ED7B-3AEA-1FC9-1D6DBA922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60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EAA73-0DD0-DA77-DD9F-D55A52C65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39AA6-16AD-D2F1-9DA5-815C41918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834B5-FB05-3E67-C319-4A81593B0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125E3-B71D-4EE0-DFFB-BF40B8184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A42F2-3348-42F5-3EF5-D841F5908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78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767AC-6558-EDDB-3D9A-C2DFA1540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C64D89-B9C5-CCEF-D0C0-83AE60D03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7D197-F5BF-3418-1334-148695127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8D351F-176C-71E2-A33C-3781F21EB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A931F-3C9D-0C53-B824-ABB9DDA15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94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13B86-B909-C0DD-B9DF-98F875F97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4E63C-AD92-8AEA-CEA0-070204134C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04BEFC-ACFF-FE47-CA09-178CED6FB0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017C73-71B1-6EDD-C678-037BC7CC0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B89591-C3E1-04DA-EF74-88E308F19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57041C-3755-FB97-93AA-AEAF12C02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68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90E39-8D1C-612B-BB60-8A9DED8E5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5C0DC-A5AA-8E37-2E4E-DE6F22522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CF49D-3075-356C-8596-D403B436E8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CE5CC0-61C5-485F-736B-F85DD079DD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84416C-310F-445E-DDF4-6791993B35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F48990-2BC1-F416-0626-ADA116733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05DC1C-B7C2-F211-5A84-5A044ECCB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4AE2F1-98C4-5ABE-DB55-1EB6BB352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091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8CB90-32DE-765C-6D5E-19DF3D45F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7AF563-7468-49DC-14CD-8992F8F29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37B3A5-F882-F5FA-F7FA-85BABFDF8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FE941A-9583-7028-FAB8-2D5C55710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26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F33998-1DB0-36CA-4835-D0859FEE6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E59BAC-4165-B1F0-CF5B-560A95885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4879D6-EDAA-4831-733F-1103003F9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98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1C858-D34C-2AB8-AF47-A8E5EEF14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EC19E-9034-6285-24AD-C2A56470D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F8BB6-CCE4-CBFE-F6B5-2819C64F2D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B05E1-7920-DE41-1954-D831DFC4A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16219B-7038-CE44-656A-053F937ED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2CF4E5-75F1-B805-D1ED-CD5785F1A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7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BF7BB-45CA-4514-F4A3-528822B87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C9AB47-4333-AE3E-869C-FBC84E7C7A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E92083-E23B-52CE-21BD-169EAF9FA2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39CD17-CDCC-8D8D-C576-B32488D6E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A6CFAD-6624-B595-741A-93605DBED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78AFB8-0730-3E04-C9F5-E1238D816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787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2624B9-8768-F8D7-BBCF-8EC3141C2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751D86-6C8D-E614-E8F9-B66375F78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5B54E-4E4F-BCDC-956C-F08504D32D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01D05-4561-206E-308F-3373F23C1F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7705D-AECB-825F-B8A4-C29508DF66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49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youtu.be/aFi81Ic0Y1w?si=cGWnR00Qbjbo5B6Z" TargetMode="External"/><Relationship Id="rId4" Type="http://schemas.openxmlformats.org/officeDocument/2006/relationships/hyperlink" Target="https://youtu.be/Oc1P2-fhROU?si=_XPj8i_M2hGaoJqb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4B279F16-E5C7-EB4F-B319-E0E7F51F0E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 l="17158" r="17158"/>
          <a:stretch/>
        </p:blipFill>
        <p:spPr bwMode="auto">
          <a:xfrm>
            <a:off x="1238886" y="702588"/>
            <a:ext cx="2546013" cy="254270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B9A0B-05B2-4030-9BE6-25613BEC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47E1-8B9F-43C5-AC1A-30D5214D3D9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D2AC0E-8BFB-401F-9FD6-A4E562C4778D}"/>
              </a:ext>
            </a:extLst>
          </p:cNvPr>
          <p:cNvSpPr txBox="1"/>
          <p:nvPr/>
        </p:nvSpPr>
        <p:spPr>
          <a:xfrm>
            <a:off x="85825" y="5045775"/>
            <a:ext cx="50474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i="1" dirty="0">
              <a:latin typeface="Montserrat" panose="00000500000000000000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/>
          <p:nvPr/>
        </p:nvSpPr>
        <p:spPr>
          <a:xfrm>
            <a:off x="4783010" y="831370"/>
            <a:ext cx="7059584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28A6DF"/>
                </a:solidFill>
                <a:latin typeface="Montserrat" panose="02000505000000020004" pitchFamily="2" charset="0"/>
                <a:hlinkClick r:id="rId4"/>
              </a:rPr>
              <a:t>Watch Sara </a:t>
            </a:r>
            <a:r>
              <a:rPr lang="en-US" sz="1200" b="1" dirty="0" err="1">
                <a:solidFill>
                  <a:srgbClr val="28A6DF"/>
                </a:solidFill>
                <a:latin typeface="Montserrat" panose="02000505000000020004" pitchFamily="2" charset="0"/>
                <a:hlinkClick r:id="rId4"/>
              </a:rPr>
              <a:t>Canaday</a:t>
            </a:r>
            <a:r>
              <a:rPr lang="en-US" sz="1200" b="1" dirty="0">
                <a:solidFill>
                  <a:srgbClr val="28A6DF"/>
                </a:solidFill>
                <a:latin typeface="Montserrat" panose="02000505000000020004" pitchFamily="2" charset="0"/>
                <a:hlinkClick r:id="rId4"/>
              </a:rPr>
              <a:t>: SXSW</a:t>
            </a:r>
            <a:endParaRPr lang="en-US" sz="1200" b="1" dirty="0">
              <a:solidFill>
                <a:srgbClr val="28A6DF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solidFill>
                <a:srgbClr val="28A6DF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28A6DF"/>
                </a:solidFill>
                <a:latin typeface="Montserrat" panose="02000505000000020004" pitchFamily="2" charset="0"/>
                <a:hlinkClick r:id="rId5"/>
              </a:rPr>
              <a:t>Watch Sara </a:t>
            </a:r>
            <a:r>
              <a:rPr lang="en-US" sz="1200" b="1" dirty="0" err="1">
                <a:solidFill>
                  <a:srgbClr val="28A6DF"/>
                </a:solidFill>
                <a:latin typeface="Montserrat" panose="02000505000000020004" pitchFamily="2" charset="0"/>
                <a:hlinkClick r:id="rId5"/>
              </a:rPr>
              <a:t>Canaday</a:t>
            </a:r>
            <a:r>
              <a:rPr lang="en-US" sz="1200" b="1" dirty="0">
                <a:solidFill>
                  <a:srgbClr val="28A6DF"/>
                </a:solidFill>
                <a:latin typeface="Montserrat" panose="02000505000000020004" pitchFamily="2" charset="0"/>
                <a:hlinkClick r:id="rId5"/>
              </a:rPr>
              <a:t>: Showreel</a:t>
            </a:r>
            <a:endParaRPr lang="en-US" sz="1200" b="1" dirty="0">
              <a:solidFill>
                <a:srgbClr val="28A6DF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solidFill>
                <a:srgbClr val="28A6DF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solidFill>
                <a:srgbClr val="00B0F0"/>
              </a:solidFill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Sara </a:t>
            </a:r>
            <a:r>
              <a:rPr lang="en-US" sz="1200" b="0" i="1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Canaday</a:t>
            </a:r>
            <a:r>
              <a:rPr lang="en-US" sz="1200" i="1" dirty="0">
                <a:solidFill>
                  <a:srgbClr val="000000"/>
                </a:solidFill>
                <a:latin typeface="Montserrat" panose="00000500000000000000" pitchFamily="2" charset="0"/>
              </a:rPr>
              <a:t> 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is a recognized expert and author in leadership and career management who helps arm professionals with the strategies and practices they need to succeed in today’s complex and competitive business climate.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She recognized instead that career advancement was much more closely linked with how people applied their knowledge and talents — their capacity to collaborate, communicate, and influence others.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As a keynote speaker, award winning author, and executive coach, Sara has a unique gift for connecting and communicating with her audiences to propel them from light-bulb-moment insight to strategic change.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b="0" i="0" dirty="0">
              <a:solidFill>
                <a:srgbClr val="000000"/>
              </a:solidFill>
              <a:effectLst/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At the core of Sara’s message lies the belief that leadership is a journey of continuous growth and self-awareness. 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Through her speaking engagements, she guides audiences toward discovering their unique leadership strengths and areas for improvement. </a:t>
            </a:r>
            <a:r>
              <a:rPr lang="en-US" sz="1200" b="0" i="0" dirty="0">
                <a:solidFill>
                  <a:srgbClr val="FFFFFF"/>
                </a:solidFill>
                <a:effectLst/>
                <a:latin typeface="Montserrat" panose="02000505000000020004" pitchFamily="2" charset="0"/>
              </a:rPr>
              <a:t>Journal, Entrepreneur and Forbes. </a:t>
            </a:r>
            <a:endParaRPr lang="en-US" sz="1200" b="1" dirty="0">
              <a:solidFill>
                <a:prstClr val="black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prstClr val="black"/>
                </a:solidFill>
                <a:latin typeface="Montserrat" panose="02000505000000020004" pitchFamily="2" charset="0"/>
              </a:rPr>
              <a:t>Keynote Topics: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solidFill>
                <a:prstClr val="black"/>
              </a:solidFill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2" charset="0"/>
              </a:rPr>
              <a:t>Leadership Unchained: Defy Conventional Wisdom for Breakthrough Performance 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2" charset="0"/>
              </a:rPr>
              <a:t>How to Lead in our Fast-Isn’t-Fast Enough World </a:t>
            </a:r>
            <a:endParaRPr lang="en-US" sz="1200" dirty="0">
              <a:solidFill>
                <a:prstClr val="black"/>
              </a:solidFill>
              <a:latin typeface="Montserrat" panose="00000500000000000000" pitchFamily="2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267E7FC-6AAE-4893-B49A-6C67D72D92B4}"/>
              </a:ext>
            </a:extLst>
          </p:cNvPr>
          <p:cNvGrpSpPr/>
          <p:nvPr/>
        </p:nvGrpSpPr>
        <p:grpSpPr>
          <a:xfrm>
            <a:off x="269895" y="3190934"/>
            <a:ext cx="4479040" cy="2082358"/>
            <a:chOff x="370049" y="3215479"/>
            <a:chExt cx="4479040" cy="2082358"/>
          </a:xfrm>
        </p:grpSpPr>
        <p:sp>
          <p:nvSpPr>
            <p:cNvPr id="12" name="Title 1">
              <a:extLst>
                <a:ext uri="{FF2B5EF4-FFF2-40B4-BE49-F238E27FC236}">
                  <a16:creationId xmlns:a16="http://schemas.microsoft.com/office/drawing/2014/main" id="{81E9C843-D5FA-457E-B926-84EBA9EEFF56}"/>
                </a:ext>
              </a:extLst>
            </p:cNvPr>
            <p:cNvSpPr txBox="1">
              <a:spLocks/>
            </p:cNvSpPr>
            <p:nvPr/>
          </p:nvSpPr>
          <p:spPr>
            <a:xfrm>
              <a:off x="370049" y="3215479"/>
              <a:ext cx="4479040" cy="113068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b="1" dirty="0">
                  <a:solidFill>
                    <a:schemeClr val="tx1"/>
                  </a:solidFill>
                  <a:latin typeface="LEMON MILK" panose="00000500000000000000" pitchFamily="50" charset="0"/>
                </a:rPr>
                <a:t>SARA CANADAY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Leadership Development</a:t>
              </a:r>
              <a:endParaRPr lang="en-US" dirty="0">
                <a:solidFill>
                  <a:schemeClr val="tx1"/>
                </a:solidFill>
                <a:latin typeface="Montserrat" panose="02000505000000020004" pitchFamily="2" charset="0"/>
              </a:endParaRP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5818E3ED-FBB4-4F0A-9B4F-EB0091C7D36C}"/>
                </a:ext>
              </a:extLst>
            </p:cNvPr>
            <p:cNvSpPr/>
            <p:nvPr/>
          </p:nvSpPr>
          <p:spPr>
            <a:xfrm>
              <a:off x="1569361" y="4372486"/>
              <a:ext cx="2080415" cy="327194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rgbClr val="28A6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Montserrat" panose="00000500000000000000" pitchFamily="50" charset="0"/>
                </a:rPr>
                <a:t>$20,000</a:t>
              </a:r>
            </a:p>
          </p:txBody>
        </p:sp>
        <p:sp>
          <p:nvSpPr>
            <p:cNvPr id="17" name="TextBox 18">
              <a:extLst>
                <a:ext uri="{FF2B5EF4-FFF2-40B4-BE49-F238E27FC236}">
                  <a16:creationId xmlns:a16="http://schemas.microsoft.com/office/drawing/2014/main" id="{1C05B2D8-427C-4F4B-BFCA-85337D48C867}"/>
                </a:ext>
              </a:extLst>
            </p:cNvPr>
            <p:cNvSpPr txBox="1"/>
            <p:nvPr/>
          </p:nvSpPr>
          <p:spPr>
            <a:xfrm>
              <a:off x="809242" y="4790006"/>
              <a:ext cx="3606401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i="1" dirty="0">
                  <a:latin typeface="Montserrat" panose="00000500000000000000" pitchFamily="50" charset="0"/>
                </a:rPr>
                <a:t>*Client is responsible for ground transportation in event city, hotel accommodations and incidentals </a:t>
              </a:r>
            </a:p>
            <a:p>
              <a:pPr algn="ctr"/>
              <a:r>
                <a:rPr lang="en-US" sz="900" i="1" dirty="0">
                  <a:latin typeface="Montserrat" panose="00000500000000000000" pitchFamily="50" charset="0"/>
                </a:rPr>
                <a:t>for up to two nights</a:t>
              </a:r>
            </a:p>
          </p:txBody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7C00563-F78D-4CA8-B366-24E0BB5C42ED}"/>
              </a:ext>
            </a:extLst>
          </p:cNvPr>
          <p:cNvCxnSpPr>
            <a:cxnSpLocks/>
          </p:cNvCxnSpPr>
          <p:nvPr/>
        </p:nvCxnSpPr>
        <p:spPr>
          <a:xfrm>
            <a:off x="396356" y="4242349"/>
            <a:ext cx="4226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6B3980B7-4B67-1478-7A90-BEA17A651349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708268" y="5115732"/>
            <a:ext cx="1051267" cy="143029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F838AAF-ACC2-9D14-DB86-13384F7C5E9A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1998486" y="5134841"/>
            <a:ext cx="1092527" cy="154968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4E9B69B-291B-1C50-4696-C0A6BEEF34A1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3329963" y="5203763"/>
            <a:ext cx="1023151" cy="1451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38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3939</TotalTime>
  <Words>203</Words>
  <Application>Microsoft Office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LEMON MILK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Nichole Beasley</dc:creator>
  <cp:lastModifiedBy>Duncan Hesketh</cp:lastModifiedBy>
  <cp:revision>18</cp:revision>
  <dcterms:created xsi:type="dcterms:W3CDTF">2023-06-13T21:55:48Z</dcterms:created>
  <dcterms:modified xsi:type="dcterms:W3CDTF">2023-09-11T13:53:35Z</dcterms:modified>
</cp:coreProperties>
</file>