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5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F0280-4F35-427F-BED7-AB60849B9E30}" type="datetimeFigureOut">
              <a:rPr lang="en-US" smtClean="0"/>
              <a:t>9/3/2023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E1B66-A87D-4C52-9498-C5949FC4331F}" type="slidenum">
              <a:rPr lang="en-US" smtClean="0"/>
              <a:t>‹#›</a:t>
            </a:fld>
            <a:endParaRPr lang="en-US"/>
          </a:p>
        </p:txBody>
      </p:sp>
    </p:spTree>
    <p:extLst>
      <p:ext uri="{BB962C8B-B14F-4D97-AF65-F5344CB8AC3E}">
        <p14:creationId xmlns:p14="http://schemas.microsoft.com/office/powerpoint/2010/main" val="318522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412152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1722-AEE9-13BE-3218-32CB430B0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9D92A-FF36-F64A-BF88-3775E402D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EAB7CD-EAB7-356C-BA47-F3B598532D8E}"/>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F4EFF686-760B-D157-4092-DED834933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64A59-E701-F7FB-0C86-6887DC67F48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62510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07AD-7BF2-8189-1344-04392EC0E8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73E36F-35BB-7B4C-8717-E31177A18A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88D18-1E02-DFEF-B8AB-425C40D43325}"/>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6FB41B40-1FAC-9270-07C4-0C97CA108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F6208-1E4F-6B40-F773-85368A94EF2E}"/>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3658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65683-B756-4F55-B7A5-2226F7C78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531269-8102-758A-43C0-8E471B3206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A39A2-856F-7740-1117-93DA944F980D}"/>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B41697C0-93D3-8094-4AAC-8D4917295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D94B9-E7A4-0E80-4C1B-5567E18D7E16}"/>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5129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98C1B-95AB-72E3-ACEB-8DEFB1AF4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1194E-FA1F-F5CB-C6DE-D40B653649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923AD-9BFE-6ECB-7EBF-A7DC7FCEA3DF}"/>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70244AD4-21F8-A3CF-9829-E044D6936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2F815-A28A-2860-2F2C-2CEF9BFE4018}"/>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18581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F7BC-2D8E-AAFB-48C4-0B7C70154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9363F-A6E3-B0C9-2E6B-4119E09BA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AD644C-FC2A-38A3-17D3-374D9F6046FF}"/>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01F51B49-8409-42DB-94C1-509965D58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2FAEE-BEAB-2CC9-79C4-642CFB4B822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078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8724-C12A-B0DF-A4BB-3BE1676CE1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49854-CB1D-0C2F-6AEA-C83501CBA5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454B49-4808-E752-3E05-902D72031C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A43EF-9ACE-C501-8171-1B3E06689BD5}"/>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1D33B4B4-510D-5522-7A60-73F9C39A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6907C-7575-48AC-9AFF-632D17B4E494}"/>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2760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A7054-4BAC-C23A-9384-C31FF38CA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4F321E-11E0-2298-DA3A-C306844E6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6374F-4A84-D4FF-A7C9-85D930252D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FE645E-7A34-B70F-8A95-B7385DE58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74274D-FEC5-6F34-36B5-8B007B189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7CCCC0-D181-D86A-ADBE-CE80E123DD59}"/>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8" name="Footer Placeholder 7">
            <a:extLst>
              <a:ext uri="{FF2B5EF4-FFF2-40B4-BE49-F238E27FC236}">
                <a16:creationId xmlns:a16="http://schemas.microsoft.com/office/drawing/2014/main" id="{5DB1BC72-5E8C-04F5-DC2D-AEBF7AE38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39E45-08DD-A82E-6DB7-E0750081C9A1}"/>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24009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F704-53EF-2001-BD0B-10B88C07F7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0FD9B-C2BE-AFCB-F74D-B641380341AC}"/>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4" name="Footer Placeholder 3">
            <a:extLst>
              <a:ext uri="{FF2B5EF4-FFF2-40B4-BE49-F238E27FC236}">
                <a16:creationId xmlns:a16="http://schemas.microsoft.com/office/drawing/2014/main" id="{885D43F7-C81F-0E53-3B88-97CB723A8D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CB3F71-FCD7-6F23-B6BC-48C899CC3E9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0973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013B9A-6EF6-0D98-2BB6-B4D2DBE49B16}"/>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3" name="Footer Placeholder 2">
            <a:extLst>
              <a:ext uri="{FF2B5EF4-FFF2-40B4-BE49-F238E27FC236}">
                <a16:creationId xmlns:a16="http://schemas.microsoft.com/office/drawing/2014/main" id="{C14A1F64-5E8D-3A38-F6F0-949B69F17A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F999D0-93B3-FA8A-ADCA-5039EEC24C03}"/>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44957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BDDB-3ED3-DFD4-C223-46F541780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48B146-8F3D-5A71-96B0-4579A71BC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5D6DD0-8769-ABE8-E50C-FC9E0A80E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637ED-8050-EA79-8E20-3D5DD5149CAA}"/>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B319E5B7-619F-FF84-0403-A2ACFD70F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18B4C-D64D-4FE8-F9E6-4722CD4592F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66184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1E1D-5CB2-BB5B-A770-75069623F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635F8-11EC-AADF-1EA2-14AE782926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CA0B8-61DF-F78E-BC2D-2EEF0DC18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B37B6-0449-4D97-8520-F37627E67F57}"/>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D388307C-28E9-EA87-A087-B40C77C9B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8EDC8-CBD6-75DC-5E65-325E1229095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41642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4FBDD8-B64B-4402-FC2F-79AB0C2537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62E32-8C88-187C-C13E-60D8D4E4C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341FC-F57B-4FA0-8E15-2B3D3A466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A1DB3845-063D-246F-45B0-6ECAB5A00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0E5F44-BE39-B284-3A2C-7FD9D3702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FD527-3482-453A-BDAD-66E1ACFA3EA9}" type="slidenum">
              <a:rPr lang="en-US" smtClean="0"/>
              <a:t>‹#›</a:t>
            </a:fld>
            <a:endParaRPr lang="en-US"/>
          </a:p>
        </p:txBody>
      </p:sp>
    </p:spTree>
    <p:extLst>
      <p:ext uri="{BB962C8B-B14F-4D97-AF65-F5344CB8AC3E}">
        <p14:creationId xmlns:p14="http://schemas.microsoft.com/office/powerpoint/2010/main" val="3975387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vimeo.com/730650122" TargetMode="External"/><Relationship Id="rId4" Type="http://schemas.openxmlformats.org/officeDocument/2006/relationships/hyperlink" Target="https://youtu.be/mxCJU9-Po9g?si=h14dY-ND0fVnJAY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E3310E6-CAF6-4F00-FEC5-5513EB15E8B6}"/>
              </a:ext>
            </a:extLst>
          </p:cNvPr>
          <p:cNvPicPr>
            <a:picLocks noChangeAspect="1"/>
          </p:cNvPicPr>
          <p:nvPr/>
        </p:nvPicPr>
        <p:blipFill>
          <a:blip r:embed="rId3">
            <a:extLst>
              <a:ext uri="{28A0092B-C50C-407E-A947-70E740481C1C}">
                <a14:useLocalDpi xmlns:a14="http://schemas.microsoft.com/office/drawing/2010/main" val="0"/>
              </a:ext>
            </a:extLst>
          </a:blip>
          <a:srcRect l="11664" r="11664"/>
          <a:stretch/>
        </p:blipFill>
        <p:spPr>
          <a:xfrm>
            <a:off x="1267542" y="592134"/>
            <a:ext cx="2633648" cy="2643291"/>
          </a:xfrm>
          <a:prstGeom prst="ellipse">
            <a:avLst/>
          </a:prstGeom>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4294967295"/>
          </p:nvPr>
        </p:nvSpPr>
        <p:spPr>
          <a:xfrm>
            <a:off x="10608166" y="6172959"/>
            <a:ext cx="541713" cy="365125"/>
          </a:xfrm>
        </p:spPr>
        <p:txBody>
          <a:bodyPr/>
          <a:lstStyle/>
          <a:p>
            <a:fld id="{AE9247E1-8B9F-43C5-AC1A-30D5214D3D98}" type="slidenum">
              <a:rPr lang="en-US" smtClean="0">
                <a:solidFill>
                  <a:schemeClr val="tx1"/>
                </a:solidFill>
                <a:latin typeface="Montserrat" panose="02000505000000020004" pitchFamily="2" charset="0"/>
              </a:rPr>
              <a:pPr/>
              <a:t>1</a:t>
            </a:fld>
            <a:endParaRPr lang="en-US" dirty="0">
              <a:solidFill>
                <a:schemeClr val="tx1"/>
              </a:solidFill>
              <a:latin typeface="Montserrat" panose="02000505000000020004" pitchFamily="2" charset="0"/>
            </a:endParaRPr>
          </a:p>
        </p:txBody>
      </p:sp>
      <p:sp>
        <p:nvSpPr>
          <p:cNvPr id="62" name="TextBox 61">
            <a:extLst>
              <a:ext uri="{FF2B5EF4-FFF2-40B4-BE49-F238E27FC236}">
                <a16:creationId xmlns:a16="http://schemas.microsoft.com/office/drawing/2014/main" id="{40D2AC0E-8BFB-401F-9FD6-A4E562C4778D}"/>
              </a:ext>
            </a:extLst>
          </p:cNvPr>
          <p:cNvSpPr txBox="1"/>
          <p:nvPr/>
        </p:nvSpPr>
        <p:spPr>
          <a:xfrm>
            <a:off x="39677" y="5100706"/>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62521" y="586859"/>
            <a:ext cx="7059584" cy="6001643"/>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Ron </a:t>
            </a:r>
            <a:r>
              <a:rPr lang="en-US" sz="1200" b="1" dirty="0" err="1">
                <a:solidFill>
                  <a:srgbClr val="00B0F0"/>
                </a:solidFill>
                <a:latin typeface="Montserrat" panose="02000505000000020004" pitchFamily="2" charset="0"/>
                <a:hlinkClick r:id="rId4"/>
              </a:rPr>
              <a:t>Garan</a:t>
            </a:r>
            <a:r>
              <a:rPr lang="en-US" sz="1200" b="1" dirty="0">
                <a:solidFill>
                  <a:srgbClr val="00B0F0"/>
                </a:solidFill>
                <a:latin typeface="Montserrat" panose="02000505000000020004" pitchFamily="2" charset="0"/>
                <a:hlinkClick r:id="rId4"/>
              </a:rPr>
              <a:t>: Floating in Darkness</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dirty="0">
                <a:solidFill>
                  <a:srgbClr val="0563C1"/>
                </a:solidFill>
                <a:latin typeface="Montserrat" panose="02000505000000020004" pitchFamily="2" charset="0"/>
                <a:hlinkClick r:id="rId5"/>
              </a:rPr>
              <a:t>Watch Ron </a:t>
            </a:r>
            <a:r>
              <a:rPr lang="en-US" sz="1200" b="1" dirty="0" err="1">
                <a:solidFill>
                  <a:srgbClr val="0563C1"/>
                </a:solidFill>
                <a:latin typeface="Montserrat" panose="02000505000000020004" pitchFamily="2" charset="0"/>
                <a:hlinkClick r:id="rId5"/>
              </a:rPr>
              <a:t>Garan</a:t>
            </a:r>
            <a:r>
              <a:rPr lang="en-US" sz="1200" b="1">
                <a:solidFill>
                  <a:srgbClr val="0563C1"/>
                </a:solidFill>
                <a:latin typeface="Montserrat" panose="02000505000000020004" pitchFamily="2" charset="0"/>
                <a:hlinkClick r:id="rId5"/>
              </a:rPr>
              <a:t>: Speaker Showreel</a:t>
            </a:r>
            <a:endParaRPr lang="en-US" sz="1200" b="1" dirty="0">
              <a:solidFill>
                <a:srgbClr val="0070C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Former NASA astronaut and highly decorated combat fighter Ron </a:t>
            </a:r>
            <a:r>
              <a:rPr lang="en-US" sz="1200" b="0" i="0" dirty="0" err="1">
                <a:solidFill>
                  <a:srgbClr val="000000"/>
                </a:solidFill>
                <a:effectLst/>
                <a:latin typeface="Montserrat" panose="00000500000000000000" pitchFamily="2" charset="0"/>
              </a:rPr>
              <a:t>Garan</a:t>
            </a:r>
            <a:r>
              <a:rPr lang="en-US" sz="1200" b="0" i="0" dirty="0">
                <a:solidFill>
                  <a:srgbClr val="000000"/>
                </a:solidFill>
                <a:effectLst/>
                <a:latin typeface="Montserrat" panose="00000500000000000000" pitchFamily="2" charset="0"/>
              </a:rPr>
              <a:t> racked up 178 days in space and more than 71 million miles in 2,842 orbits during tours on the International Space Station after launching to space aboard the US Space Shuttle and Russian Soyuz spacecraft.</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Ron </a:t>
            </a:r>
            <a:r>
              <a:rPr lang="en-US" sz="1200" b="0" i="0" dirty="0" err="1">
                <a:solidFill>
                  <a:srgbClr val="000000"/>
                </a:solidFill>
                <a:effectLst/>
                <a:latin typeface="Montserrat" panose="00000500000000000000" pitchFamily="2" charset="0"/>
              </a:rPr>
              <a:t>Garan</a:t>
            </a:r>
            <a:r>
              <a:rPr lang="en-US" sz="1200" b="0" i="0" dirty="0">
                <a:solidFill>
                  <a:srgbClr val="000000"/>
                </a:solidFill>
                <a:effectLst/>
                <a:latin typeface="Montserrat" panose="00000500000000000000" pitchFamily="2" charset="0"/>
              </a:rPr>
              <a:t> has been a member of several high-performing teams in combat, during high-risk test flights, and in dealing with life-or-death aircraft emergencies—which have forged a process to turn stress into performance.</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Ron </a:t>
            </a:r>
            <a:r>
              <a:rPr lang="en-US" sz="1200" b="0" i="0" dirty="0" err="1">
                <a:solidFill>
                  <a:srgbClr val="000000"/>
                </a:solidFill>
                <a:effectLst/>
                <a:latin typeface="Montserrat" panose="00000500000000000000" pitchFamily="2" charset="0"/>
              </a:rPr>
              <a:t>Garan</a:t>
            </a:r>
            <a:r>
              <a:rPr lang="en-US" sz="1200" b="0" i="0" dirty="0">
                <a:solidFill>
                  <a:srgbClr val="000000"/>
                </a:solidFill>
                <a:effectLst/>
                <a:latin typeface="Montserrat" panose="00000500000000000000" pitchFamily="2" charset="0"/>
              </a:rPr>
              <a:t> merges those lessons with his entrepreneurial and corporate executive experience, providing unique insights for organizations facing tough challenges.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The idea of strapping yourself to a rocket filled with 4 million pounds of explosives forces one to learn and accept new technology.</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We can take an environmentally sustainable business approach while developing new and exciting products and services, creating more jobs, and increasing profitability.</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algn="just">
              <a:buClr>
                <a:srgbClr val="28A6DF"/>
              </a:buClr>
              <a:buSzPct val="120000"/>
            </a:pPr>
            <a:r>
              <a:rPr lang="en-US" sz="1200" b="1" dirty="0">
                <a:latin typeface="Montserrat" panose="00000500000000000000" pitchFamily="2" charset="0"/>
              </a:rPr>
              <a:t>Key Takeaways: </a:t>
            </a:r>
          </a:p>
          <a:p>
            <a:pPr algn="l"/>
            <a:r>
              <a:rPr lang="en-US" sz="1200" b="0" i="0" dirty="0">
                <a:solidFill>
                  <a:srgbClr val="000000"/>
                </a:solidFill>
                <a:effectLst/>
                <a:latin typeface="Montserrat" panose="00000500000000000000" pitchFamily="2" charset="0"/>
              </a:rPr>
              <a:t>Highly engaging and inspiring, Ron </a:t>
            </a:r>
            <a:r>
              <a:rPr lang="en-US" sz="1200" b="0" i="0" dirty="0" err="1">
                <a:solidFill>
                  <a:srgbClr val="000000"/>
                </a:solidFill>
                <a:effectLst/>
                <a:latin typeface="Montserrat" panose="00000500000000000000" pitchFamily="2" charset="0"/>
              </a:rPr>
              <a:t>Garan</a:t>
            </a:r>
            <a:r>
              <a:rPr lang="en-US" sz="1200" b="0" i="0" dirty="0">
                <a:solidFill>
                  <a:srgbClr val="000000"/>
                </a:solidFill>
                <a:effectLst/>
                <a:latin typeface="Montserrat" panose="00000500000000000000" pitchFamily="2" charset="0"/>
              </a:rPr>
              <a:t> uses the International Space Station and many other examples of profound collaboration to drive home the incredible power of being able to set aside our differences and work together toward a shared goal.</a:t>
            </a:r>
          </a:p>
          <a:p>
            <a:pPr algn="l"/>
            <a:endParaRPr lang="en-US" sz="1200" dirty="0">
              <a:solidFill>
                <a:srgbClr val="000000"/>
              </a:solidFill>
              <a:latin typeface="Verdana" panose="020B0604030504040204" pitchFamily="34" charset="0"/>
            </a:endParaRPr>
          </a:p>
          <a:p>
            <a:pPr algn="l"/>
            <a:r>
              <a:rPr lang="en-US" sz="1200" b="1" dirty="0">
                <a:latin typeface="Montserrat" panose="00000500000000000000" pitchFamily="2" charset="0"/>
              </a:rPr>
              <a:t>Most Popular Keynote Topics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1" i="0" dirty="0">
                <a:solidFill>
                  <a:srgbClr val="000000"/>
                </a:solidFill>
                <a:effectLst/>
                <a:latin typeface="Montserrat" panose="00000500000000000000" pitchFamily="2" charset="0"/>
              </a:rPr>
              <a:t>Leadership &amp; Risk Management</a:t>
            </a:r>
          </a:p>
          <a:p>
            <a:pPr marL="174625" indent="-174625">
              <a:buClr>
                <a:srgbClr val="28A6DF"/>
              </a:buClr>
              <a:buSzPct val="120000"/>
              <a:buFont typeface="Montserrat" panose="00000500000000000000" pitchFamily="50" charset="0"/>
              <a:buChar char="›"/>
            </a:pPr>
            <a:r>
              <a:rPr lang="en-US" sz="1200" b="1" i="0" dirty="0">
                <a:solidFill>
                  <a:srgbClr val="000000"/>
                </a:solidFill>
                <a:effectLst/>
                <a:latin typeface="Montserrat" panose="00000500000000000000" pitchFamily="2" charset="0"/>
              </a:rPr>
              <a:t>Finding Unity in Divisive Times</a:t>
            </a:r>
          </a:p>
          <a:p>
            <a:pPr marL="174625" indent="-174625">
              <a:buClr>
                <a:srgbClr val="28A6DF"/>
              </a:buClr>
              <a:buSzPct val="120000"/>
              <a:buFont typeface="Montserrat" panose="00000500000000000000" pitchFamily="50" charset="0"/>
              <a:buChar char="›"/>
            </a:pPr>
            <a:r>
              <a:rPr lang="en-US" sz="1200" b="1" i="0" dirty="0">
                <a:solidFill>
                  <a:srgbClr val="000000"/>
                </a:solidFill>
                <a:effectLst/>
                <a:latin typeface="Montserrat" panose="00000500000000000000" pitchFamily="2" charset="0"/>
              </a:rPr>
              <a:t>Embracing Change &amp; Technology</a:t>
            </a:r>
            <a:endParaRPr lang="en-US" sz="1200" b="0" i="0" dirty="0">
              <a:solidFill>
                <a:srgbClr val="000000"/>
              </a:solidFill>
              <a:effectLst/>
              <a:latin typeface="Montserrat" panose="00000500000000000000"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69895" y="3190934"/>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LEMON MILK" panose="00000500000000000000" pitchFamily="50" charset="0"/>
              </a:rPr>
              <a:t>RON GARAN</a:t>
            </a:r>
          </a:p>
          <a:p>
            <a:pPr algn="ctr"/>
            <a:r>
              <a:rPr lang="en-US" sz="1600" dirty="0">
                <a:solidFill>
                  <a:schemeClr val="tx1"/>
                </a:solidFill>
                <a:latin typeface="Montserrat" panose="02000505000000020004" pitchFamily="2" charset="0"/>
              </a:rPr>
              <a:t>Former NASA Astronaut | Inspirational Speaker</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50363" y="4273956"/>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Rounded Corners 12">
            <a:extLst>
              <a:ext uri="{FF2B5EF4-FFF2-40B4-BE49-F238E27FC236}">
                <a16:creationId xmlns:a16="http://schemas.microsoft.com/office/drawing/2014/main" id="{AEED6AB6-0463-B89E-3BBA-369D0170B23E}"/>
              </a:ext>
            </a:extLst>
          </p:cNvPr>
          <p:cNvSpPr/>
          <p:nvPr/>
        </p:nvSpPr>
        <p:spPr>
          <a:xfrm>
            <a:off x="1523213" y="440433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3" name="TextBox 18">
            <a:extLst>
              <a:ext uri="{FF2B5EF4-FFF2-40B4-BE49-F238E27FC236}">
                <a16:creationId xmlns:a16="http://schemas.microsoft.com/office/drawing/2014/main" id="{45FCC3F6-A60F-24F8-6204-AE6A8176BA81}"/>
              </a:ext>
            </a:extLst>
          </p:cNvPr>
          <p:cNvSpPr txBox="1"/>
          <p:nvPr/>
        </p:nvSpPr>
        <p:spPr>
          <a:xfrm>
            <a:off x="760218" y="4792518"/>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round-trip airfare, ground transportation in event city, hotel accommodations and incidentals for up to two nights</a:t>
            </a:r>
          </a:p>
        </p:txBody>
      </p:sp>
      <p:pic>
        <p:nvPicPr>
          <p:cNvPr id="16" name="Picture 15">
            <a:extLst>
              <a:ext uri="{FF2B5EF4-FFF2-40B4-BE49-F238E27FC236}">
                <a16:creationId xmlns:a16="http://schemas.microsoft.com/office/drawing/2014/main" id="{028D0A37-CD01-F57E-67EF-5F20E8192025}"/>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114380" y="5399079"/>
            <a:ext cx="898074" cy="1345764"/>
          </a:xfrm>
          <a:prstGeom prst="rect">
            <a:avLst/>
          </a:prstGeom>
        </p:spPr>
      </p:pic>
      <p:pic>
        <p:nvPicPr>
          <p:cNvPr id="17" name="Picture 16">
            <a:extLst>
              <a:ext uri="{FF2B5EF4-FFF2-40B4-BE49-F238E27FC236}">
                <a16:creationId xmlns:a16="http://schemas.microsoft.com/office/drawing/2014/main" id="{817A8F1D-5FBE-8A57-5915-31E5B92518DF}"/>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895813" y="5406551"/>
            <a:ext cx="892681" cy="1345764"/>
          </a:xfrm>
          <a:prstGeom prst="rect">
            <a:avLst/>
          </a:prstGeom>
        </p:spPr>
      </p:pic>
      <p:pic>
        <p:nvPicPr>
          <p:cNvPr id="18" name="Picture 17">
            <a:extLst>
              <a:ext uri="{FF2B5EF4-FFF2-40B4-BE49-F238E27FC236}">
                <a16:creationId xmlns:a16="http://schemas.microsoft.com/office/drawing/2014/main" id="{CBB0978B-1C63-B951-CEE3-B44FCDD1DD2B}"/>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3267459" y="5396761"/>
            <a:ext cx="1335538" cy="1335538"/>
          </a:xfrm>
          <a:prstGeom prst="rect">
            <a:avLst/>
          </a:prstGeom>
        </p:spPr>
      </p:pic>
    </p:spTree>
    <p:extLst>
      <p:ext uri="{BB962C8B-B14F-4D97-AF65-F5344CB8AC3E}">
        <p14:creationId xmlns:p14="http://schemas.microsoft.com/office/powerpoint/2010/main" val="25090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3764</TotalTime>
  <Words>263</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LEMON MILK</vt:lpstr>
      <vt:lpstr>Montserrat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35</cp:revision>
  <dcterms:created xsi:type="dcterms:W3CDTF">2023-08-21T22:06:19Z</dcterms:created>
  <dcterms:modified xsi:type="dcterms:W3CDTF">2023-09-04T05:56:34Z</dcterms:modified>
</cp:coreProperties>
</file>