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1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0F94-4C4E-482B-93B0-93C86F815041}" type="datetimeFigureOut">
              <a:rPr lang="en-US" smtClean="0"/>
              <a:t>9/20/2023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3F389-3EAA-4FBE-B2DB-C84661678FCE}" type="slidenum">
              <a:rPr lang="en-US" smtClean="0"/>
              <a:t>‹#›</a:t>
            </a:fld>
            <a:endParaRPr lang="en-US"/>
          </a:p>
        </p:txBody>
      </p:sp>
    </p:spTree>
    <p:extLst>
      <p:ext uri="{BB962C8B-B14F-4D97-AF65-F5344CB8AC3E}">
        <p14:creationId xmlns:p14="http://schemas.microsoft.com/office/powerpoint/2010/main" val="295325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91838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B6B9-3BD8-BDBE-A0D0-FDCCCAD58B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D5757-50D9-381D-57EA-ECA108085E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698464-AF98-88CC-0A0D-F3EAB427B8E2}"/>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5" name="Footer Placeholder 4">
            <a:extLst>
              <a:ext uri="{FF2B5EF4-FFF2-40B4-BE49-F238E27FC236}">
                <a16:creationId xmlns:a16="http://schemas.microsoft.com/office/drawing/2014/main" id="{FB201C5D-0DB4-BF58-DB97-0690EAF0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D24BD-15B5-5607-A823-14E1CE82FDE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12122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83AC-E287-35F7-7985-CF89EE187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FFEE4-2F54-FE97-E1DD-67088B38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AB18D-1524-27BB-CD37-B6EAFC815581}"/>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5" name="Footer Placeholder 4">
            <a:extLst>
              <a:ext uri="{FF2B5EF4-FFF2-40B4-BE49-F238E27FC236}">
                <a16:creationId xmlns:a16="http://schemas.microsoft.com/office/drawing/2014/main" id="{60755A7E-5C6F-8393-8001-033325D09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76CE-F7B7-DD11-0A41-044A540276EE}"/>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5306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5C72EF-F1CF-1145-5107-7A780DB1DE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C57B8F-530D-334B-7C0C-1CB0BDFCDD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7013F-FF55-EE97-0DEF-265AC6129389}"/>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5" name="Footer Placeholder 4">
            <a:extLst>
              <a:ext uri="{FF2B5EF4-FFF2-40B4-BE49-F238E27FC236}">
                <a16:creationId xmlns:a16="http://schemas.microsoft.com/office/drawing/2014/main" id="{55D2C55C-BDA3-B9E6-1150-CA49D51CB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A17753-60D8-0C53-CD1C-209FB7D1DE6A}"/>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5502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A38BD-CDD3-A1F7-615F-0A38BA1A1C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78F8D-B79C-8C66-AEE4-1DB183A456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AD783B-5619-D2B5-1AF6-3C4FA98127AF}"/>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5" name="Footer Placeholder 4">
            <a:extLst>
              <a:ext uri="{FF2B5EF4-FFF2-40B4-BE49-F238E27FC236}">
                <a16:creationId xmlns:a16="http://schemas.microsoft.com/office/drawing/2014/main" id="{DD995098-51F7-8126-8614-DD9FF551D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20E631-802C-F1EE-2475-655E303CB013}"/>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600584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AD5A2-8234-E3CA-31B4-1903884A9F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53FCD6-3B3E-BE4E-5B81-27E5BC8E7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9EE31D-573A-C30D-7233-8FA7858E37C2}"/>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5" name="Footer Placeholder 4">
            <a:extLst>
              <a:ext uri="{FF2B5EF4-FFF2-40B4-BE49-F238E27FC236}">
                <a16:creationId xmlns:a16="http://schemas.microsoft.com/office/drawing/2014/main" id="{9FC09B96-61F0-6FE4-C0C0-B505C9A38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E12B3A-D991-0FB5-5C82-9D842A8D05D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425504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1559-E32B-03D3-C974-A4198BEC10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68F6E7-6E6D-1C66-317E-2757000A73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B69FE3-F5EC-F6BF-462B-A9845DA8EC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75A568-75FD-4F11-1545-4E20FB95AFD3}"/>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6" name="Footer Placeholder 5">
            <a:extLst>
              <a:ext uri="{FF2B5EF4-FFF2-40B4-BE49-F238E27FC236}">
                <a16:creationId xmlns:a16="http://schemas.microsoft.com/office/drawing/2014/main" id="{CBF28B45-55B4-8274-8B53-B705640DE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2B7F9C-50C8-61E1-DC5E-E8D4DA65CD40}"/>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08842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1ABA-B86D-9949-64DF-B4AE204036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EB08C5-5ED7-0BE0-908D-AA94442B0D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A4CB19-75BB-E4EC-3086-CE5839037B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6BE49E-E801-66B5-4952-0896CE5A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A8D898-02CC-AA7E-D524-138858A90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3E83E6-03E4-959E-0D35-A4CB8DB7A0EB}"/>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8" name="Footer Placeholder 7">
            <a:extLst>
              <a:ext uri="{FF2B5EF4-FFF2-40B4-BE49-F238E27FC236}">
                <a16:creationId xmlns:a16="http://schemas.microsoft.com/office/drawing/2014/main" id="{B407FD93-F755-0660-7CEB-46452ED288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15D8C0-3514-D9B1-F9B8-43607E2A4847}"/>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23054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C2B0-215E-F858-B782-7415D987A3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8895E-53B0-814D-9EBD-84E34A440F9F}"/>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4" name="Footer Placeholder 3">
            <a:extLst>
              <a:ext uri="{FF2B5EF4-FFF2-40B4-BE49-F238E27FC236}">
                <a16:creationId xmlns:a16="http://schemas.microsoft.com/office/drawing/2014/main" id="{8D49D40E-B616-6095-1AEB-7D2AEF1045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4F12E1-31D3-6529-3293-3977F257BB19}"/>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9057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F57339-8296-4A21-F89B-C6160E77F952}"/>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3" name="Footer Placeholder 2">
            <a:extLst>
              <a:ext uri="{FF2B5EF4-FFF2-40B4-BE49-F238E27FC236}">
                <a16:creationId xmlns:a16="http://schemas.microsoft.com/office/drawing/2014/main" id="{4906B679-4948-DFB6-D118-2D5DFFC2AD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272DF-EC32-CD28-C0A3-F9BA989A3EE5}"/>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32105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2887-57F0-44DA-1531-2CF4B1A66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0CB14E-70AE-6587-537F-DB76DEEE29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BE982-4A3F-475A-C494-2125E6B55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39D727-0793-413A-50CF-B2C631C01069}"/>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6" name="Footer Placeholder 5">
            <a:extLst>
              <a:ext uri="{FF2B5EF4-FFF2-40B4-BE49-F238E27FC236}">
                <a16:creationId xmlns:a16="http://schemas.microsoft.com/office/drawing/2014/main" id="{DFA76225-51E0-DBFA-BC57-D0C586742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611DC8-CE69-0F23-F0F4-D7C92B6733E2}"/>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417431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48CF-E52F-7407-5688-DB0183CB6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FAC69E-7A5E-B33D-DD29-EEAAF4AD3A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B393B9-C7CB-F6E8-21C6-5FE92E997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674E48-DBE3-09EA-F10A-CE7DDF269299}"/>
              </a:ext>
            </a:extLst>
          </p:cNvPr>
          <p:cNvSpPr>
            <a:spLocks noGrp="1"/>
          </p:cNvSpPr>
          <p:nvPr>
            <p:ph type="dt" sz="half" idx="10"/>
          </p:nvPr>
        </p:nvSpPr>
        <p:spPr/>
        <p:txBody>
          <a:bodyPr/>
          <a:lstStyle/>
          <a:p>
            <a:fld id="{59291A60-B9CA-426E-B7A1-B68737838F14}" type="datetimeFigureOut">
              <a:rPr lang="en-US" smtClean="0"/>
              <a:t>9/20/2023</a:t>
            </a:fld>
            <a:endParaRPr lang="en-US"/>
          </a:p>
        </p:txBody>
      </p:sp>
      <p:sp>
        <p:nvSpPr>
          <p:cNvPr id="6" name="Footer Placeholder 5">
            <a:extLst>
              <a:ext uri="{FF2B5EF4-FFF2-40B4-BE49-F238E27FC236}">
                <a16:creationId xmlns:a16="http://schemas.microsoft.com/office/drawing/2014/main" id="{6F6FA1F9-4CB9-FDFE-5C0F-378C838DD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7A30E-B643-C201-80B0-B4A4495D60D4}"/>
              </a:ext>
            </a:extLst>
          </p:cNvPr>
          <p:cNvSpPr>
            <a:spLocks noGrp="1"/>
          </p:cNvSpPr>
          <p:nvPr>
            <p:ph type="sldNum" sz="quarter" idx="12"/>
          </p:nvPr>
        </p:nvSpPr>
        <p:spPr/>
        <p:txBody>
          <a:bodyPr/>
          <a:lstStyle/>
          <a:p>
            <a:fld id="{4D931E12-317D-4153-AAA0-7BF01ADA47C7}" type="slidenum">
              <a:rPr lang="en-US" smtClean="0"/>
              <a:t>‹#›</a:t>
            </a:fld>
            <a:endParaRPr lang="en-US"/>
          </a:p>
        </p:txBody>
      </p:sp>
    </p:spTree>
    <p:extLst>
      <p:ext uri="{BB962C8B-B14F-4D97-AF65-F5344CB8AC3E}">
        <p14:creationId xmlns:p14="http://schemas.microsoft.com/office/powerpoint/2010/main" val="12513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EE82F-45B9-25D1-782B-5C1E864B15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FCFF0F5-0F5E-7E2B-982B-0BC662674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B34F-1EB8-2297-DDBE-CFD211EFF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91A60-B9CA-426E-B7A1-B68737838F14}" type="datetimeFigureOut">
              <a:rPr lang="en-US" smtClean="0"/>
              <a:t>9/20/2023</a:t>
            </a:fld>
            <a:endParaRPr lang="en-US"/>
          </a:p>
        </p:txBody>
      </p:sp>
      <p:sp>
        <p:nvSpPr>
          <p:cNvPr id="5" name="Footer Placeholder 4">
            <a:extLst>
              <a:ext uri="{FF2B5EF4-FFF2-40B4-BE49-F238E27FC236}">
                <a16:creationId xmlns:a16="http://schemas.microsoft.com/office/drawing/2014/main" id="{5ACF134E-7E58-D5D0-FE57-EDCD2C0664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6753F-85F0-9A97-1F5E-56052AC35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31E12-317D-4153-AAA0-7BF01ADA47C7}" type="slidenum">
              <a:rPr lang="en-US" smtClean="0"/>
              <a:t>‹#›</a:t>
            </a:fld>
            <a:endParaRPr lang="en-US"/>
          </a:p>
        </p:txBody>
      </p:sp>
    </p:spTree>
    <p:extLst>
      <p:ext uri="{BB962C8B-B14F-4D97-AF65-F5344CB8AC3E}">
        <p14:creationId xmlns:p14="http://schemas.microsoft.com/office/powerpoint/2010/main" val="421368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youtu.be/b6TAaWFADmw?si=dvG30FpWOXo9Xzk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3BD21900-CDC9-E79D-EFC6-1F1A11FF47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868" b="1868"/>
          <a:stretch/>
        </p:blipFill>
        <p:spPr bwMode="auto">
          <a:xfrm>
            <a:off x="1120867" y="316696"/>
            <a:ext cx="2696547" cy="2595791"/>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25842" y="4863834"/>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47572" y="889843"/>
            <a:ext cx="7059584" cy="5078313"/>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2000505000000020004" pitchFamily="2" charset="0"/>
                <a:hlinkClick r:id="rId4"/>
              </a:rPr>
              <a:t>Watch Michael Solomons: 2019 Reel</a:t>
            </a:r>
            <a:endParaRPr lang="en-US" sz="1200" b="1" dirty="0">
              <a:solidFill>
                <a:srgbClr val="28A6DF"/>
              </a:solidFill>
              <a:latin typeface="Montserrat" panose="02000505000000020004" pitchFamily="2" charset="0"/>
            </a:endParaRPr>
          </a:p>
          <a:p>
            <a:pPr>
              <a:buClr>
                <a:srgbClr val="28A6DF"/>
              </a:buClr>
              <a:buSzPct val="120000"/>
            </a:pPr>
            <a:endParaRPr lang="en-US" sz="12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A thought leader in marketing and advertising, Michael Solomon presentations reveal cutting-edge trends in advertising and marketing, branding, consumer behavior, and social media.</a:t>
            </a:r>
          </a:p>
          <a:p>
            <a:pPr marL="174625" indent="-174625">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He creates a visual excursion into the minds of consumers and what influences them to buy. He captivates audiences with the insights he unveils during his interactive keynotes and seminars.</a:t>
            </a:r>
          </a:p>
          <a:p>
            <a:pPr marL="174625" indent="-174625">
              <a:buClr>
                <a:srgbClr val="28A6DF"/>
              </a:buClr>
              <a:buSzPct val="120000"/>
              <a:buFont typeface="Montserrat" panose="00000500000000000000" pitchFamily="50" charset="0"/>
              <a:buChar char="›"/>
            </a:pPr>
            <a:endParaRPr lang="en-US" sz="1200" dirty="0">
              <a:solidFill>
                <a:srgbClr val="3F3F3F"/>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Michael Solomon speaks about cutting-edge approaches to sales and consumer psychology including gamification, customer journey mapping and sentiment analysis. </a:t>
            </a:r>
          </a:p>
          <a:p>
            <a:pPr marL="174625" indent="-174625">
              <a:buClr>
                <a:srgbClr val="28A6DF"/>
              </a:buClr>
              <a:buSzPct val="120000"/>
              <a:buFont typeface="Montserrat" panose="00000500000000000000" pitchFamily="50" charset="0"/>
              <a:buChar char="›"/>
            </a:pPr>
            <a:endParaRPr lang="en-US" sz="1200" dirty="0">
              <a:solidFill>
                <a:srgbClr val="3F3F3F"/>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Michael Solomon exposes what drives consumer subcultures like Millennials, Baby Boomers, women, and the multicultural market.</a:t>
            </a:r>
          </a:p>
          <a:p>
            <a:pPr marL="174625" indent="-174625">
              <a:buClr>
                <a:srgbClr val="28A6DF"/>
              </a:buClr>
              <a:buSzPct val="120000"/>
              <a:buFont typeface="Montserrat" panose="00000500000000000000" pitchFamily="50" charset="0"/>
              <a:buChar char="›"/>
            </a:pPr>
            <a:endParaRPr lang="en-US" sz="1200" dirty="0">
              <a:solidFill>
                <a:srgbClr val="3F3F3F"/>
              </a:solidFill>
              <a:latin typeface="Montserrat" panose="00000500000000000000"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0000500000000000000" pitchFamily="2" charset="0"/>
              </a:rPr>
              <a:t>Michael Solomon customizes every presentation, tailoring programs to be relevant for each audience. He incorporates content provided by the sponsor and actively researches each speech with the goal of exceeding expectations.</a:t>
            </a:r>
            <a:endParaRPr lang="en-US" sz="1200" b="0" i="0" dirty="0">
              <a:solidFill>
                <a:srgbClr val="000000"/>
              </a:solidFill>
              <a:effectLst/>
              <a:latin typeface="Montserrat" panose="00000500000000000000" pitchFamily="2" charset="0"/>
            </a:endParaRPr>
          </a:p>
          <a:p>
            <a:pPr>
              <a:buClr>
                <a:srgbClr val="28A6DF"/>
              </a:buClr>
              <a:buSzPct val="120000"/>
            </a:pPr>
            <a:endParaRPr lang="en-US" sz="1200" b="1" dirty="0">
              <a:highlight>
                <a:srgbClr val="FFFF00"/>
              </a:highlight>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KEYNOTE TOPICS: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Profit from Disruption</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The Many Faces of AI</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INNOVATIVE MARKETING MASTERY™</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Developing a Gender Balanced Business</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Why can’t you be more like me?</a:t>
            </a: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5178" y="2663118"/>
            <a:ext cx="4663110" cy="1636808"/>
            <a:chOff x="272961" y="2808656"/>
            <a:chExt cx="4663110" cy="163680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272961" y="2808656"/>
              <a:ext cx="466311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LEMON MILK" panose="00000500000000000000" pitchFamily="50" charset="0"/>
                </a:rPr>
                <a:t>Michael Solomon</a:t>
              </a:r>
            </a:p>
            <a:p>
              <a:pPr algn="ctr"/>
              <a:r>
                <a:rPr lang="en-US" sz="1600" dirty="0">
                  <a:solidFill>
                    <a:schemeClr val="tx1"/>
                  </a:solidFill>
                  <a:latin typeface="Montserrat" panose="02000505000000020004" pitchFamily="2" charset="0"/>
                </a:rPr>
                <a:t>Consumer Behavior Expert</a:t>
              </a: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51920" y="4118270"/>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84844" y="3825109"/>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D8DBD26-0032-CBF1-7D83-4E93F28AFC3E}"/>
              </a:ext>
            </a:extLst>
          </p:cNvPr>
          <p:cNvSpPr txBox="1"/>
          <p:nvPr/>
        </p:nvSpPr>
        <p:spPr>
          <a:xfrm>
            <a:off x="792793" y="4447548"/>
            <a:ext cx="3606401" cy="507831"/>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roundtrip airfare, ground transportation, hotel accommodations and incidentals for up to two nights</a:t>
            </a:r>
          </a:p>
        </p:txBody>
      </p:sp>
    </p:spTree>
    <p:extLst>
      <p:ext uri="{BB962C8B-B14F-4D97-AF65-F5344CB8AC3E}">
        <p14:creationId xmlns:p14="http://schemas.microsoft.com/office/powerpoint/2010/main" val="143864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2855</TotalTime>
  <Words>198</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36</cp:revision>
  <dcterms:created xsi:type="dcterms:W3CDTF">2023-01-24T22:07:27Z</dcterms:created>
  <dcterms:modified xsi:type="dcterms:W3CDTF">2023-09-20T21:58:57Z</dcterms:modified>
</cp:coreProperties>
</file>