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51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2" d="100"/>
          <a:sy n="122"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842E-6ED7-7743-AB72-A4E46F454A73}"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63E7A-82C5-534C-B357-8D229C164109}" type="slidenum">
              <a:rPr lang="en-US" smtClean="0"/>
              <a:t>‹#›</a:t>
            </a:fld>
            <a:endParaRPr lang="en-US"/>
          </a:p>
        </p:txBody>
      </p:sp>
    </p:spTree>
    <p:extLst>
      <p:ext uri="{BB962C8B-B14F-4D97-AF65-F5344CB8AC3E}">
        <p14:creationId xmlns:p14="http://schemas.microsoft.com/office/powerpoint/2010/main" val="218718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13444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3142-BBD1-BC1B-FBD5-0986CF1F7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EB35F-6062-4039-6570-E6BAF088C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5FC138-2B8A-816B-D657-DDA326D1B2A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CB02C2D9-2216-791E-EACD-F6C01C8C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6D4F6-4B5D-99F1-E12D-65ECAB4FDD8A}"/>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2628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EE29-C1C1-EE2D-345D-36EACB6D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18C8B9-FEA9-B977-6DD2-1D31DEE7C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B6144-7D9B-6C41-1AA5-33CA1462498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BBC458E3-13CE-B3E8-97BB-62910F09C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CB09F-EBC3-4378-0F95-4E535ABDC2AE}"/>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96494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0B7D0-0247-7131-DDE0-5622398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7F876-9BDF-A856-B968-6E3FFF4B5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5DC2-42D2-2223-D3D7-F812707EBE52}"/>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9C5D1990-FC6E-E7A8-F7CB-C7E9A327C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83A0-ED7B-3AEA-1FC9-1D6DBA922018}"/>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7846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AA73-0DD0-DA77-DD9F-D55A52C65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39AA6-16AD-D2F1-9DA5-815C41918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834B5-FB05-3E67-C319-4A81593B0B16}"/>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D4E125E3-B71D-4EE0-DFFB-BF40B8184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A42F2-3348-42F5-3EF5-D841F59086C9}"/>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30677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67AC-6558-EDDB-3D9A-C2DFA1540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64D89-B9C5-CCEF-D0C0-83AE60D0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7D197-F5BF-3418-1334-148695127C5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5E8D351F-176C-71E2-A33C-3781F21EB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A931F-3C9D-0C53-B824-ABB9DDA1565B}"/>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1532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3B86-B909-C0DD-B9DF-98F875F97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4E63C-AD92-8AEA-CEA0-070204134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BEFC-ACFF-FE47-CA09-178CED6FB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17C73-71B1-6EDD-C678-037BC7CC043F}"/>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41B89591-C3E1-04DA-EF74-88E308F19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7041C-3755-FB97-93AA-AEAF12C02176}"/>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18676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0E39-8D1C-612B-BB60-8A9DED8E5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85C0DC-A5AA-8E37-2E4E-DE6F22522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CF49D-3075-356C-8596-D403B436E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E5CC0-61C5-485F-736B-F85DD079D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4416C-310F-445E-DDF4-6791993B3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48990-2BC1-F416-0626-ADA1167332ED}"/>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8" name="Footer Placeholder 7">
            <a:extLst>
              <a:ext uri="{FF2B5EF4-FFF2-40B4-BE49-F238E27FC236}">
                <a16:creationId xmlns:a16="http://schemas.microsoft.com/office/drawing/2014/main" id="{E305DC1C-B7C2-F211-5A84-5A044ECCB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4AE2F1-98C4-5ABE-DB55-1EB6BB35249D}"/>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01609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B90-32DE-765C-6D5E-19DF3D45F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7AF563-7468-49DC-14CD-8992F8F293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4" name="Footer Placeholder 3">
            <a:extLst>
              <a:ext uri="{FF2B5EF4-FFF2-40B4-BE49-F238E27FC236}">
                <a16:creationId xmlns:a16="http://schemas.microsoft.com/office/drawing/2014/main" id="{3137B3A5-F882-F5FA-F7FA-85BABFDF8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E941A-9583-7028-FAB8-2D5C55710375}"/>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6549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3998-1DB0-36CA-4835-D0859FEE6F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3" name="Footer Placeholder 2">
            <a:extLst>
              <a:ext uri="{FF2B5EF4-FFF2-40B4-BE49-F238E27FC236}">
                <a16:creationId xmlns:a16="http://schemas.microsoft.com/office/drawing/2014/main" id="{C8E59BAC-4165-B1F0-CF5B-560A95885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879D6-EDAA-4831-733F-1103003F9822}"/>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56029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C858-D34C-2AB8-AF47-A8E5EEF14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0EC19E-9034-6285-24AD-C2A56470D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F8BB6-CCE4-CBFE-F6B5-2819C64F2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B05E1-7920-DE41-1954-D831DFC4A26E}"/>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8416219B-7038-CE44-656A-053F937ED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CF4E5-75F1-B805-D1ED-CD5785F1A10F}"/>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979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F7BB-45CA-4514-F4A3-528822B8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AB47-4333-AE3E-869C-FBC84E7C7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92083-E23B-52CE-21BD-169EAF9FA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9CD17-CDCC-8D8D-C576-B32488D6E09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20A6CFAD-6624-B595-741A-93605DBED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8AFB8-0730-3E04-C9F5-E1238D816DB3}"/>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94578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624B9-8768-F8D7-BBCF-8EC3141C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51D86-6C8D-E614-E8F9-B66375F78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5B54E-4E4F-BCDC-956C-F08504D32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02D01D05-4561-206E-308F-3373F23C1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7705D-AECB-825F-B8A4-C29508DF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CB3B-FB71-3F45-B7C4-87311324B948}" type="slidenum">
              <a:rPr lang="en-US" smtClean="0"/>
              <a:t>‹#›</a:t>
            </a:fld>
            <a:endParaRPr lang="en-US"/>
          </a:p>
        </p:txBody>
      </p:sp>
    </p:spTree>
    <p:extLst>
      <p:ext uri="{BB962C8B-B14F-4D97-AF65-F5344CB8AC3E}">
        <p14:creationId xmlns:p14="http://schemas.microsoft.com/office/powerpoint/2010/main" val="180644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youtu.be/Jv61gxOef6c?si=z4PWZ6CeyRlicG1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B279F16-E5C7-EB4F-B319-E0E7F51F0E91}"/>
              </a:ext>
            </a:extLst>
          </p:cNvPr>
          <p:cNvPicPr>
            <a:picLocks noChangeAspect="1" noChangeArrowheads="1"/>
          </p:cNvPicPr>
          <p:nvPr/>
        </p:nvPicPr>
        <p:blipFill>
          <a:blip r:embed="rId3"/>
          <a:srcRect l="6722" r="6722"/>
          <a:stretch/>
        </p:blipFill>
        <p:spPr bwMode="auto">
          <a:xfrm>
            <a:off x="1238886" y="702588"/>
            <a:ext cx="2546013" cy="2542708"/>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pPr/>
              <a:t>1</a:t>
            </a:fld>
            <a:endParaRPr lang="en-US"/>
          </a:p>
        </p:txBody>
      </p:sp>
      <p:sp>
        <p:nvSpPr>
          <p:cNvPr id="62" name="TextBox 61">
            <a:extLst>
              <a:ext uri="{FF2B5EF4-FFF2-40B4-BE49-F238E27FC236}">
                <a16:creationId xmlns:a16="http://schemas.microsoft.com/office/drawing/2014/main" id="{40D2AC0E-8BFB-401F-9FD6-A4E562C4778D}"/>
              </a:ext>
            </a:extLst>
          </p:cNvPr>
          <p:cNvSpPr txBox="1"/>
          <p:nvPr/>
        </p:nvSpPr>
        <p:spPr>
          <a:xfrm>
            <a:off x="85825" y="5045775"/>
            <a:ext cx="5047488" cy="276999"/>
          </a:xfrm>
          <a:prstGeom prst="rect">
            <a:avLst/>
          </a:prstGeom>
          <a:noFill/>
        </p:spPr>
        <p:txBody>
          <a:bodyPr wrap="square">
            <a:spAutoFit/>
          </a:bodyPr>
          <a:lstStyle/>
          <a:p>
            <a:pPr marL="174625" indent="-174625" algn="just">
              <a:buClr>
                <a:srgbClr val="28A6DF"/>
              </a:buClr>
              <a:buSzPct val="120000"/>
              <a:buFont typeface="Montserrat" panose="00000500000000000000" pitchFamily="50" charset="0"/>
              <a:buChar char="›"/>
            </a:pPr>
            <a:endParaRPr lang="en-US" sz="1200" i="1" dirty="0">
              <a:latin typeface="Montserrat" panose="00000500000000000000" pitchFamily="50" charset="0"/>
            </a:endParaRPr>
          </a:p>
        </p:txBody>
      </p:sp>
      <p:sp>
        <p:nvSpPr>
          <p:cNvPr id="15" name="TextBox 14">
            <a:extLst>
              <a:ext uri="{FF2B5EF4-FFF2-40B4-BE49-F238E27FC236}">
                <a16:creationId xmlns:a16="http://schemas.microsoft.com/office/drawing/2014/main" id="{60BA598E-9998-4697-8480-B444D32C63CE}"/>
              </a:ext>
            </a:extLst>
          </p:cNvPr>
          <p:cNvSpPr txBox="1"/>
          <p:nvPr/>
        </p:nvSpPr>
        <p:spPr>
          <a:xfrm>
            <a:off x="4938752" y="702588"/>
            <a:ext cx="7059584" cy="4893647"/>
          </a:xfrm>
          <a:prstGeom prst="rect">
            <a:avLst/>
          </a:prstGeom>
          <a:noFill/>
        </p:spPr>
        <p:txBody>
          <a:bodyPr wrap="square">
            <a:spAutoFit/>
          </a:bodyPr>
          <a:lstStyle/>
          <a:p>
            <a:pPr algn="just">
              <a:buClr>
                <a:srgbClr val="28A6DF"/>
              </a:buClr>
              <a:buSzPct val="120000"/>
            </a:pPr>
            <a:r>
              <a:rPr lang="en-US" sz="1200" b="1" dirty="0">
                <a:solidFill>
                  <a:srgbClr val="28A6DF"/>
                </a:solidFill>
                <a:latin typeface="Montserrat" panose="02000505000000020004" pitchFamily="2" charset="0"/>
                <a:hlinkClick r:id="rId4"/>
              </a:rPr>
              <a:t>Watch Joshua M. Evans: Purpose Drives People</a:t>
            </a:r>
            <a:endParaRPr lang="en-US" sz="1200" b="1" dirty="0">
              <a:solidFill>
                <a:srgbClr val="28A6DF"/>
              </a:solidFill>
              <a:latin typeface="Montserrat" panose="02000505000000020004" pitchFamily="2" charset="0"/>
            </a:endParaRPr>
          </a:p>
          <a:p>
            <a:pPr algn="just">
              <a:buClr>
                <a:srgbClr val="28A6DF"/>
              </a:buClr>
              <a:buSzPct val="120000"/>
            </a:pPr>
            <a:endParaRPr lang="en-US" sz="1200" b="1" dirty="0">
              <a:solidFill>
                <a:srgbClr val="28A6DF"/>
              </a:solidFill>
              <a:latin typeface="Montserrat" panose="02000505000000020004" pitchFamily="2" charset="0"/>
            </a:endParaRPr>
          </a:p>
          <a:p>
            <a:pPr algn="just">
              <a:buClr>
                <a:srgbClr val="28A6DF"/>
              </a:buClr>
              <a:buSzPct val="120000"/>
            </a:pPr>
            <a:endParaRPr lang="en-US" sz="1200" b="1" dirty="0">
              <a:solidFill>
                <a:srgbClr val="00B0F0"/>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200" b="0" i="0" dirty="0">
                <a:solidFill>
                  <a:srgbClr val="000000"/>
                </a:solidFill>
                <a:effectLst/>
                <a:latin typeface="Montserrat" panose="00000500000000000000" pitchFamily="2" charset="0"/>
              </a:rPr>
              <a:t>Joshua M Evans has built his career around the mission to provide leaders and teams with the tools to find their purpose and passion for the work they do.</a:t>
            </a:r>
          </a:p>
          <a:p>
            <a:pPr marL="174625" indent="-174625" algn="just">
              <a:buClr>
                <a:srgbClr val="28A6DF"/>
              </a:buClr>
              <a:buSzPct val="120000"/>
              <a:buFont typeface="Montserrat" panose="00000500000000000000" pitchFamily="50" charset="0"/>
              <a:buChar char="›"/>
            </a:pPr>
            <a:endParaRPr lang="en-US" sz="1200" dirty="0">
              <a:solidFill>
                <a:srgbClr val="000000"/>
              </a:solidFill>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b="0" i="0" dirty="0">
                <a:solidFill>
                  <a:srgbClr val="000000"/>
                </a:solidFill>
                <a:effectLst/>
                <a:latin typeface="Montserrat" panose="00000500000000000000" pitchFamily="2" charset="0"/>
              </a:rPr>
              <a:t>For over 15 years, Joshua M Evans worked in corporate America for companies of all sizes from 30 people to 60,000. He believes that for an organization to succeed, they need to know that attitude is far more important than aptitude.</a:t>
            </a:r>
          </a:p>
          <a:p>
            <a:pPr marL="174625" indent="-174625" algn="just">
              <a:buClr>
                <a:srgbClr val="28A6DF"/>
              </a:buClr>
              <a:buSzPct val="120000"/>
              <a:buFont typeface="Montserrat" panose="00000500000000000000" pitchFamily="50" charset="0"/>
              <a:buChar char="›"/>
            </a:pPr>
            <a:endParaRPr lang="en-US" sz="1200" dirty="0">
              <a:solidFill>
                <a:srgbClr val="000000"/>
              </a:solidFill>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b="0" i="0" dirty="0">
                <a:solidFill>
                  <a:srgbClr val="000000"/>
                </a:solidFill>
                <a:effectLst/>
                <a:latin typeface="Montserrat" panose="00000500000000000000" pitchFamily="2" charset="0"/>
              </a:rPr>
              <a:t>Joshua M. Evans is on a quest to fundamentally change the way people view their work by bringing deeper purpose into the workplace. Joshua uniquely combines his life experiences and corporate knowledge to craft immersive moments with all audiences.</a:t>
            </a:r>
          </a:p>
          <a:p>
            <a:pPr marL="174625" indent="-174625" algn="just">
              <a:buClr>
                <a:srgbClr val="28A6DF"/>
              </a:buClr>
              <a:buSzPct val="120000"/>
              <a:buFont typeface="Montserrat" panose="00000500000000000000" pitchFamily="50" charset="0"/>
              <a:buChar char="›"/>
            </a:pPr>
            <a:endParaRPr lang="en-US" sz="1200" b="0" i="0" dirty="0">
              <a:solidFill>
                <a:srgbClr val="000000"/>
              </a:solidFill>
              <a:effectLst/>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b="0" i="0" dirty="0">
                <a:solidFill>
                  <a:srgbClr val="000000"/>
                </a:solidFill>
                <a:effectLst/>
                <a:latin typeface="Montserrat" panose="00000500000000000000" pitchFamily="2" charset="0"/>
              </a:rPr>
              <a:t>Joshua M Evans quickly became aware that his positive attitude and authentic interactions with people were rare and welcome commodities in the companies who hired him.</a:t>
            </a:r>
          </a:p>
          <a:p>
            <a:pPr marL="174625" indent="-174625" algn="just">
              <a:buClr>
                <a:srgbClr val="28A6DF"/>
              </a:buClr>
              <a:buSzPct val="120000"/>
              <a:buFont typeface="Montserrat" panose="00000500000000000000" pitchFamily="50" charset="0"/>
              <a:buChar char="›"/>
            </a:pPr>
            <a:endParaRPr lang="en-US" sz="1200" dirty="0">
              <a:solidFill>
                <a:srgbClr val="000000"/>
              </a:solidFill>
              <a:latin typeface="Montserrat" panose="00000500000000000000" pitchFamily="2" charset="0"/>
            </a:endParaRPr>
          </a:p>
          <a:p>
            <a:pPr algn="just">
              <a:buClr>
                <a:srgbClr val="28A6DF"/>
              </a:buClr>
              <a:buSzPct val="120000"/>
            </a:pPr>
            <a:r>
              <a:rPr lang="en-US" sz="1200" b="0" i="0" dirty="0">
                <a:solidFill>
                  <a:srgbClr val="FFFFFF"/>
                </a:solidFill>
                <a:effectLst/>
                <a:latin typeface="Montserrat" panose="02000505000000020004" pitchFamily="2" charset="0"/>
              </a:rPr>
              <a:t>Journal, Entrepreneur and Forbes. </a:t>
            </a:r>
            <a:endParaRPr lang="en-US" sz="1200" b="1" dirty="0">
              <a:solidFill>
                <a:prstClr val="black"/>
              </a:solidFill>
              <a:latin typeface="Montserrat" panose="02000505000000020004" pitchFamily="2" charset="0"/>
            </a:endParaRPr>
          </a:p>
          <a:p>
            <a:pPr algn="just">
              <a:buClr>
                <a:srgbClr val="28A6DF"/>
              </a:buClr>
              <a:buSzPct val="120000"/>
            </a:pPr>
            <a:r>
              <a:rPr lang="en-US" sz="1200" b="1" dirty="0">
                <a:solidFill>
                  <a:prstClr val="black"/>
                </a:solidFill>
                <a:latin typeface="Montserrat" panose="02000505000000020004" pitchFamily="2" charset="0"/>
              </a:rPr>
              <a:t>Keynote Topics:</a:t>
            </a:r>
          </a:p>
          <a:p>
            <a:pPr algn="just">
              <a:buClr>
                <a:srgbClr val="28A6DF"/>
              </a:buClr>
              <a:buSzPct val="120000"/>
            </a:pPr>
            <a:endParaRPr lang="en-US" sz="1200" b="1" dirty="0">
              <a:solidFill>
                <a:prstClr val="black"/>
              </a:solidFill>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kumimoji="0" lang="en-US" sz="1200" i="0" u="none" strike="noStrike" kern="1200" cap="none" spc="0" normalizeH="0" baseline="0" noProof="0" dirty="0">
                <a:ln>
                  <a:noFill/>
                </a:ln>
                <a:solidFill>
                  <a:prstClr val="black"/>
                </a:solidFill>
                <a:effectLst/>
                <a:uLnTx/>
                <a:uFillTx/>
                <a:latin typeface="Montserrat" panose="00000500000000000000" pitchFamily="2" charset="0"/>
              </a:rPr>
              <a:t>Purpose or Perish </a:t>
            </a:r>
          </a:p>
          <a:p>
            <a:pPr marL="174625" indent="-174625" algn="just">
              <a:buClr>
                <a:srgbClr val="28A6DF"/>
              </a:buClr>
              <a:buSzPct val="120000"/>
              <a:buFont typeface="Montserrat" panose="00000500000000000000" pitchFamily="50" charset="0"/>
              <a:buChar char="›"/>
            </a:pPr>
            <a:r>
              <a:rPr kumimoji="0" lang="en-US" sz="1200" i="0" u="none" strike="noStrike" kern="1200" cap="none" spc="0" normalizeH="0" baseline="0" noProof="0" dirty="0">
                <a:ln>
                  <a:noFill/>
                </a:ln>
                <a:solidFill>
                  <a:prstClr val="black"/>
                </a:solidFill>
                <a:effectLst/>
                <a:uLnTx/>
                <a:uFillTx/>
                <a:latin typeface="Montserrat" panose="00000500000000000000" pitchFamily="2" charset="0"/>
              </a:rPr>
              <a:t>Change Engage Evolve </a:t>
            </a:r>
            <a:endParaRPr lang="en-US" sz="1200" dirty="0">
              <a:solidFill>
                <a:prstClr val="black"/>
              </a:solidFill>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kumimoji="0" lang="en-US" sz="1200" i="0" u="none" strike="noStrike" kern="1200" cap="none" spc="0" normalizeH="0" baseline="0" noProof="0" dirty="0">
                <a:ln>
                  <a:noFill/>
                </a:ln>
                <a:solidFill>
                  <a:prstClr val="black"/>
                </a:solidFill>
                <a:effectLst/>
                <a:uLnTx/>
                <a:uFillTx/>
                <a:latin typeface="Montserrat" panose="00000500000000000000" pitchFamily="2" charset="0"/>
              </a:rPr>
              <a:t>Rediscover purpose and fulfillment in your work. </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Build Phenomenal Culture with Engaged Team Members.</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Culture of Engagement</a:t>
            </a:r>
          </a:p>
        </p:txBody>
      </p:sp>
      <p:grpSp>
        <p:nvGrpSpPr>
          <p:cNvPr id="11" name="Group 10">
            <a:extLst>
              <a:ext uri="{FF2B5EF4-FFF2-40B4-BE49-F238E27FC236}">
                <a16:creationId xmlns:a16="http://schemas.microsoft.com/office/drawing/2014/main" id="{0267E7FC-6AAE-4893-B49A-6C67D72D92B4}"/>
              </a:ext>
            </a:extLst>
          </p:cNvPr>
          <p:cNvGrpSpPr/>
          <p:nvPr/>
        </p:nvGrpSpPr>
        <p:grpSpPr>
          <a:xfrm>
            <a:off x="269895" y="3190934"/>
            <a:ext cx="4479040" cy="2082358"/>
            <a:chOff x="370049" y="3215479"/>
            <a:chExt cx="4479040" cy="2082358"/>
          </a:xfrm>
        </p:grpSpPr>
        <p:sp>
          <p:nvSpPr>
            <p:cNvPr id="12" name="Title 1">
              <a:extLst>
                <a:ext uri="{FF2B5EF4-FFF2-40B4-BE49-F238E27FC236}">
                  <a16:creationId xmlns:a16="http://schemas.microsoft.com/office/drawing/2014/main" id="{81E9C843-D5FA-457E-B926-84EBA9EEFF56}"/>
                </a:ext>
              </a:extLst>
            </p:cNvPr>
            <p:cNvSpPr txBox="1">
              <a:spLocks/>
            </p:cNvSpPr>
            <p:nvPr/>
          </p:nvSpPr>
          <p:spPr>
            <a:xfrm>
              <a:off x="370049" y="3215479"/>
              <a:ext cx="4479040"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tx1"/>
                  </a:solidFill>
                  <a:latin typeface="LEMON MILK" panose="00000500000000000000" pitchFamily="50" charset="0"/>
                </a:rPr>
                <a:t>Joshua M. Evans</a:t>
              </a:r>
            </a:p>
            <a:p>
              <a:pPr algn="ctr"/>
              <a:r>
                <a:rPr lang="en-US" sz="1600" dirty="0">
                  <a:solidFill>
                    <a:schemeClr val="tx1"/>
                  </a:solidFill>
                </a:rPr>
                <a:t>Employee Engagement &amp; Culture Specialist</a:t>
              </a:r>
              <a:endParaRPr lang="en-US" dirty="0">
                <a:solidFill>
                  <a:schemeClr val="tx1"/>
                </a:solidFill>
                <a:latin typeface="Montserrat" panose="02000505000000020004" pitchFamily="2" charset="0"/>
              </a:endParaRPr>
            </a:p>
          </p:txBody>
        </p:sp>
        <p:sp>
          <p:nvSpPr>
            <p:cNvPr id="13" name="Rectangle: Rounded Corners 12">
              <a:extLst>
                <a:ext uri="{FF2B5EF4-FFF2-40B4-BE49-F238E27FC236}">
                  <a16:creationId xmlns:a16="http://schemas.microsoft.com/office/drawing/2014/main" id="{5818E3ED-FBB4-4F0A-9B4F-EB0091C7D36C}"/>
                </a:ext>
              </a:extLst>
            </p:cNvPr>
            <p:cNvSpPr/>
            <p:nvPr/>
          </p:nvSpPr>
          <p:spPr>
            <a:xfrm>
              <a:off x="1569361" y="4372486"/>
              <a:ext cx="2080415" cy="327194"/>
            </a:xfrm>
            <a:prstGeom prst="roundRect">
              <a:avLst>
                <a:gd name="adj" fmla="val 50000"/>
              </a:avLst>
            </a:prstGeom>
            <a:noFill/>
            <a:ln w="28575">
              <a:solidFill>
                <a:srgbClr val="28A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LID4096"/>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latin typeface="Montserrat" panose="00000500000000000000" pitchFamily="50" charset="0"/>
                </a:rPr>
                <a:t>$15,000</a:t>
              </a:r>
            </a:p>
          </p:txBody>
        </p:sp>
        <p:sp>
          <p:nvSpPr>
            <p:cNvPr id="17" name="TextBox 18">
              <a:extLst>
                <a:ext uri="{FF2B5EF4-FFF2-40B4-BE49-F238E27FC236}">
                  <a16:creationId xmlns:a16="http://schemas.microsoft.com/office/drawing/2014/main" id="{1C05B2D8-427C-4F4B-BFCA-85337D48C867}"/>
                </a:ext>
              </a:extLst>
            </p:cNvPr>
            <p:cNvSpPr txBox="1"/>
            <p:nvPr/>
          </p:nvSpPr>
          <p:spPr>
            <a:xfrm>
              <a:off x="809242" y="4790006"/>
              <a:ext cx="3606401" cy="507831"/>
            </a:xfrm>
            <a:prstGeom prst="rect">
              <a:avLst/>
            </a:prstGeom>
            <a:noFill/>
          </p:spPr>
          <p:txBody>
            <a:bodyPr wrap="square" rtlCol="0">
              <a:sp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i="1" dirty="0">
                  <a:latin typeface="Montserrat" panose="00000500000000000000" pitchFamily="50" charset="0"/>
                </a:rPr>
                <a:t>*Client is responsible for ground transportation in event city, hotel accommodations and incidentals </a:t>
              </a:r>
            </a:p>
            <a:p>
              <a:pPr algn="ctr"/>
              <a:r>
                <a:rPr lang="en-US" sz="900" i="1" dirty="0">
                  <a:latin typeface="Montserrat" panose="00000500000000000000" pitchFamily="50" charset="0"/>
                </a:rPr>
                <a:t>for up to two nights</a:t>
              </a:r>
            </a:p>
          </p:txBody>
        </p:sp>
      </p:gr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96356" y="4242349"/>
            <a:ext cx="42261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green and white cover with a person holding up their hands&#10;&#10;Description automatically generated">
            <a:extLst>
              <a:ext uri="{FF2B5EF4-FFF2-40B4-BE49-F238E27FC236}">
                <a16:creationId xmlns:a16="http://schemas.microsoft.com/office/drawing/2014/main" id="{6B3980B7-4B67-1478-7A90-BEA17A651349}"/>
              </a:ext>
            </a:extLst>
          </p:cNvPr>
          <p:cNvPicPr>
            <a:picLocks noChangeAspect="1"/>
          </p:cNvPicPr>
          <p:nvPr/>
        </p:nvPicPr>
        <p:blipFill>
          <a:blip r:embed="rId5"/>
          <a:stretch>
            <a:fillRect/>
          </a:stretch>
        </p:blipFill>
        <p:spPr>
          <a:xfrm>
            <a:off x="2058737" y="5318675"/>
            <a:ext cx="907104" cy="1446350"/>
          </a:xfrm>
          <a:prstGeom prst="rect">
            <a:avLst/>
          </a:prstGeom>
        </p:spPr>
      </p:pic>
    </p:spTree>
    <p:extLst>
      <p:ext uri="{BB962C8B-B14F-4D97-AF65-F5344CB8AC3E}">
        <p14:creationId xmlns:p14="http://schemas.microsoft.com/office/powerpoint/2010/main" val="5083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220</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LEMON MILK</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Beasley</dc:creator>
  <cp:lastModifiedBy>Duncan Hesketh</cp:lastModifiedBy>
  <cp:revision>16</cp:revision>
  <dcterms:created xsi:type="dcterms:W3CDTF">2023-06-13T21:55:48Z</dcterms:created>
  <dcterms:modified xsi:type="dcterms:W3CDTF">2023-09-11T05:15:17Z</dcterms:modified>
</cp:coreProperties>
</file>