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F0280-4F35-427F-BED7-AB60849B9E30}" type="datetimeFigureOut">
              <a:rPr lang="en-US" smtClean="0"/>
              <a:t>9/3/2023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E1B66-A87D-4C52-9498-C5949FC4331F}" type="slidenum">
              <a:rPr lang="en-US" smtClean="0"/>
              <a:t>‹#›</a:t>
            </a:fld>
            <a:endParaRPr lang="en-US"/>
          </a:p>
        </p:txBody>
      </p:sp>
    </p:spTree>
    <p:extLst>
      <p:ext uri="{BB962C8B-B14F-4D97-AF65-F5344CB8AC3E}">
        <p14:creationId xmlns:p14="http://schemas.microsoft.com/office/powerpoint/2010/main" val="31852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412152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1722-AEE9-13BE-3218-32CB430B0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9D92A-FF36-F64A-BF88-3775E402D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EAB7CD-EAB7-356C-BA47-F3B598532D8E}"/>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F4EFF686-760B-D157-4092-DED834933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64A59-E701-F7FB-0C86-6887DC67F48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62510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07AD-7BF2-8189-1344-04392EC0E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73E36F-35BB-7B4C-8717-E31177A18A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88D18-1E02-DFEF-B8AB-425C40D4332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6FB41B40-1FAC-9270-07C4-0C97CA108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F6208-1E4F-6B40-F773-85368A94EF2E}"/>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3658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65683-B756-4F55-B7A5-2226F7C78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531269-8102-758A-43C0-8E471B3206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A39A2-856F-7740-1117-93DA944F980D}"/>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B41697C0-93D3-8094-4AAC-8D4917295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94B9-E7A4-0E80-4C1B-5567E18D7E16}"/>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5129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98C1B-95AB-72E3-ACEB-8DEFB1AF4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1194E-FA1F-F5CB-C6DE-D40B65364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923AD-9BFE-6ECB-7EBF-A7DC7FCEA3D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70244AD4-21F8-A3CF-9829-E044D6936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2F815-A28A-2860-2F2C-2CEF9BFE4018}"/>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1858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F7BC-2D8E-AAFB-48C4-0B7C70154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9363F-A6E3-B0C9-2E6B-4119E09BA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D644C-FC2A-38A3-17D3-374D9F6046F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01F51B49-8409-42DB-94C1-509965D58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2FAEE-BEAB-2CC9-79C4-642CFB4B822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078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8724-C12A-B0DF-A4BB-3BE1676CE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49854-CB1D-0C2F-6AEA-C83501CBA5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454B49-4808-E752-3E05-902D72031C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A43EF-9ACE-C501-8171-1B3E06689BD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1D33B4B4-510D-5522-7A60-73F9C39A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6907C-7575-48AC-9AFF-632D17B4E494}"/>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2760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7054-4BAC-C23A-9384-C31FF38CA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4F321E-11E0-2298-DA3A-C306844E6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6374F-4A84-D4FF-A7C9-85D930252D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E645E-7A34-B70F-8A95-B7385DE58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74274D-FEC5-6F34-36B5-8B007B189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CCCC0-D181-D86A-ADBE-CE80E123DD59}"/>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8" name="Footer Placeholder 7">
            <a:extLst>
              <a:ext uri="{FF2B5EF4-FFF2-40B4-BE49-F238E27FC236}">
                <a16:creationId xmlns:a16="http://schemas.microsoft.com/office/drawing/2014/main" id="{5DB1BC72-5E8C-04F5-DC2D-AEBF7AE38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39E45-08DD-A82E-6DB7-E0750081C9A1}"/>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24009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F704-53EF-2001-BD0B-10B88C07F7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0FD9B-C2BE-AFCB-F74D-B641380341AC}"/>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4" name="Footer Placeholder 3">
            <a:extLst>
              <a:ext uri="{FF2B5EF4-FFF2-40B4-BE49-F238E27FC236}">
                <a16:creationId xmlns:a16="http://schemas.microsoft.com/office/drawing/2014/main" id="{885D43F7-C81F-0E53-3B88-97CB723A8D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CB3F71-FCD7-6F23-B6BC-48C899CC3E9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0973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013B9A-6EF6-0D98-2BB6-B4D2DBE49B16}"/>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3" name="Footer Placeholder 2">
            <a:extLst>
              <a:ext uri="{FF2B5EF4-FFF2-40B4-BE49-F238E27FC236}">
                <a16:creationId xmlns:a16="http://schemas.microsoft.com/office/drawing/2014/main" id="{C14A1F64-5E8D-3A38-F6F0-949B69F17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999D0-93B3-FA8A-ADCA-5039EEC24C03}"/>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44957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BDDB-3ED3-DFD4-C223-46F541780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8B146-8F3D-5A71-96B0-4579A71BC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D6DD0-8769-ABE8-E50C-FC9E0A80E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637ED-8050-EA79-8E20-3D5DD5149CAA}"/>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B319E5B7-619F-FF84-0403-A2ACFD70F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18B4C-D64D-4FE8-F9E6-4722CD4592F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66184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1E1D-5CB2-BB5B-A770-75069623F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635F8-11EC-AADF-1EA2-14AE78292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CA0B8-61DF-F78E-BC2D-2EEF0DC18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B37B6-0449-4D97-8520-F37627E67F57}"/>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D388307C-28E9-EA87-A087-B40C77C9B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8EDC8-CBD6-75DC-5E65-325E1229095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41642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4FBDD8-B64B-4402-FC2F-79AB0C2537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62E32-8C88-187C-C13E-60D8D4E4C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341FC-F57B-4FA0-8E15-2B3D3A466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A1DB3845-063D-246F-45B0-6ECAB5A00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0E5F44-BE39-B284-3A2C-7FD9D3702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D527-3482-453A-BDAD-66E1ACFA3EA9}" type="slidenum">
              <a:rPr lang="en-US" smtClean="0"/>
              <a:t>‹#›</a:t>
            </a:fld>
            <a:endParaRPr lang="en-US"/>
          </a:p>
        </p:txBody>
      </p:sp>
    </p:spTree>
    <p:extLst>
      <p:ext uri="{BB962C8B-B14F-4D97-AF65-F5344CB8AC3E}">
        <p14:creationId xmlns:p14="http://schemas.microsoft.com/office/powerpoint/2010/main" val="397538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youtu.be/QFWijWjgJYE?si=hivC7w1abdUpsF9J" TargetMode="External"/><Relationship Id="rId4" Type="http://schemas.openxmlformats.org/officeDocument/2006/relationships/hyperlink" Target="https://youtu.be/mBhmpLKUQv4?si=fnIhUICfHKOJbnxU"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310E6-CAF6-4F00-FEC5-5513EB15E8B6}"/>
              </a:ext>
            </a:extLst>
          </p:cNvPr>
          <p:cNvPicPr>
            <a:picLocks noChangeAspect="1"/>
          </p:cNvPicPr>
          <p:nvPr/>
        </p:nvPicPr>
        <p:blipFill>
          <a:blip r:embed="rId3">
            <a:extLst>
              <a:ext uri="{28A0092B-C50C-407E-A947-70E740481C1C}">
                <a14:useLocalDpi xmlns:a14="http://schemas.microsoft.com/office/drawing/2010/main" val="0"/>
              </a:ext>
            </a:extLst>
          </a:blip>
          <a:srcRect l="4967" r="4967"/>
          <a:stretch/>
        </p:blipFill>
        <p:spPr>
          <a:xfrm>
            <a:off x="1267542" y="592134"/>
            <a:ext cx="2633648" cy="2643291"/>
          </a:xfrm>
          <a:prstGeom prst="ellipse">
            <a:avLst/>
          </a:prstGeom>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4294967295"/>
          </p:nvPr>
        </p:nvSpPr>
        <p:spPr>
          <a:xfrm>
            <a:off x="10608166" y="6172959"/>
            <a:ext cx="541713" cy="365125"/>
          </a:xfrm>
        </p:spPr>
        <p:txBody>
          <a:bodyPr/>
          <a:lstStyle/>
          <a:p>
            <a:fld id="{AE9247E1-8B9F-43C5-AC1A-30D5214D3D98}" type="slidenum">
              <a:rPr lang="en-US" smtClean="0">
                <a:solidFill>
                  <a:schemeClr val="tx1"/>
                </a:solidFill>
                <a:latin typeface="Montserrat" panose="02000505000000020004" pitchFamily="2" charset="0"/>
              </a:rPr>
              <a:pPr/>
              <a:t>1</a:t>
            </a:fld>
            <a:endParaRPr lang="en-US" dirty="0">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39677" y="5100706"/>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62521" y="586859"/>
            <a:ext cx="7059584" cy="5078313"/>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Jones Loflin: Helping team members grow</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563C1"/>
                </a:solidFill>
                <a:latin typeface="Montserrat" panose="02000505000000020004" pitchFamily="2" charset="0"/>
                <a:hlinkClick r:id="rId5"/>
              </a:rPr>
              <a:t>Watch Jones Loflin: How to </a:t>
            </a:r>
            <a:r>
              <a:rPr lang="en-US" sz="1200" b="1" dirty="0" err="1">
                <a:solidFill>
                  <a:srgbClr val="0563C1"/>
                </a:solidFill>
                <a:latin typeface="Montserrat" panose="02000505000000020004" pitchFamily="2" charset="0"/>
                <a:hlinkClick r:id="rId5"/>
              </a:rPr>
              <a:t>pratice</a:t>
            </a:r>
            <a:r>
              <a:rPr lang="en-US" sz="1200" b="1" dirty="0">
                <a:solidFill>
                  <a:srgbClr val="0563C1"/>
                </a:solidFill>
                <a:latin typeface="Montserrat" panose="02000505000000020004" pitchFamily="2" charset="0"/>
                <a:hlinkClick r:id="rId5"/>
              </a:rPr>
              <a:t> Empathy</a:t>
            </a:r>
            <a:endParaRPr lang="en-US" sz="1200" b="1" dirty="0">
              <a:solidFill>
                <a:srgbClr val="0070C0"/>
              </a:solidFill>
              <a:latin typeface="Montserrat" panose="02000505000000020004" pitchFamily="2" charset="0"/>
            </a:endParaRPr>
          </a:p>
          <a:p>
            <a:pPr algn="just">
              <a:buClr>
                <a:srgbClr val="28A6DF"/>
              </a:buClr>
              <a:buSzPct val="120000"/>
            </a:pPr>
            <a:endParaRPr lang="en-US" sz="1200" dirty="0">
              <a:solidFill>
                <a:prstClr val="black"/>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Jones Loflin has made it his life’s work to deliver powerful ideas and practical solutions to individuals around the world so they can achieve more of what is most important to them.</a:t>
            </a:r>
          </a:p>
          <a:p>
            <a:pPr marL="174625" indent="-174625" algn="just">
              <a:buClr>
                <a:srgbClr val="28A6DF"/>
              </a:buClr>
              <a:buSzPct val="120000"/>
              <a:buFont typeface="Montserrat" panose="00000500000000000000" pitchFamily="50" charset="0"/>
              <a:buChar char="›"/>
            </a:pPr>
            <a:endParaRPr lang="en-US" sz="1200" dirty="0">
              <a:solidFill>
                <a:srgbClr val="3F3F3F"/>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Jones’ “3P Approach” of</a:t>
            </a:r>
            <a:r>
              <a:rPr lang="en-US" sz="1200" b="1" i="0" dirty="0">
                <a:solidFill>
                  <a:srgbClr val="000000"/>
                </a:solidFill>
                <a:effectLst/>
                <a:latin typeface="Montserrat" panose="00000500000000000000" pitchFamily="2" charset="0"/>
              </a:rPr>
              <a:t> Powerful Ideas</a:t>
            </a:r>
            <a:r>
              <a:rPr lang="en-US" sz="1200" b="0" i="0" dirty="0">
                <a:solidFill>
                  <a:srgbClr val="000000"/>
                </a:solidFill>
                <a:effectLst/>
                <a:latin typeface="Montserrat" panose="00000500000000000000" pitchFamily="2" charset="0"/>
              </a:rPr>
              <a:t> connected to </a:t>
            </a:r>
            <a:r>
              <a:rPr lang="en-US" sz="1200" b="1" i="0" dirty="0">
                <a:solidFill>
                  <a:srgbClr val="000000"/>
                </a:solidFill>
                <a:effectLst/>
                <a:latin typeface="Montserrat" panose="00000500000000000000" pitchFamily="2" charset="0"/>
              </a:rPr>
              <a:t>Practical Solutions </a:t>
            </a:r>
            <a:r>
              <a:rPr lang="en-US" sz="1200" b="0" i="0" dirty="0">
                <a:solidFill>
                  <a:srgbClr val="000000"/>
                </a:solidFill>
                <a:effectLst/>
                <a:latin typeface="Montserrat" panose="00000500000000000000" pitchFamily="2" charset="0"/>
              </a:rPr>
              <a:t>delivered with a </a:t>
            </a:r>
            <a:r>
              <a:rPr lang="en-US" sz="1200" b="1" i="0" dirty="0">
                <a:solidFill>
                  <a:srgbClr val="000000"/>
                </a:solidFill>
                <a:effectLst/>
                <a:latin typeface="Montserrat" panose="00000500000000000000" pitchFamily="2" charset="0"/>
              </a:rPr>
              <a:t>Personal Approach</a:t>
            </a:r>
            <a:r>
              <a:rPr lang="en-US" sz="1200" b="0" i="0" dirty="0">
                <a:solidFill>
                  <a:srgbClr val="000000"/>
                </a:solidFill>
                <a:effectLst/>
                <a:latin typeface="Montserrat" panose="00000500000000000000" pitchFamily="2" charset="0"/>
              </a:rPr>
              <a:t> has attracted the attention of organizations around the world. </a:t>
            </a:r>
          </a:p>
          <a:p>
            <a:pPr algn="just">
              <a:buClr>
                <a:srgbClr val="28A6DF"/>
              </a:buClr>
              <a:buSzPct val="120000"/>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Jones Loflin believes the key to success is being passionate about certain things in life, including family, spiritual beliefs, career and relationships.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Verdana" panose="020B0604030504040204" pitchFamily="34" charset="0"/>
            </a:endParaRPr>
          </a:p>
          <a:p>
            <a:pPr algn="just">
              <a:buClr>
                <a:srgbClr val="28A6DF"/>
              </a:buClr>
              <a:buSzPct val="120000"/>
            </a:pPr>
            <a:endParaRPr lang="en-US" sz="1200" b="1" dirty="0">
              <a:latin typeface="Montserrat" panose="00000500000000000000" pitchFamily="2" charset="0"/>
            </a:endParaRPr>
          </a:p>
          <a:p>
            <a:pPr algn="just">
              <a:buClr>
                <a:srgbClr val="28A6DF"/>
              </a:buClr>
              <a:buSzPct val="120000"/>
            </a:pPr>
            <a:r>
              <a:rPr lang="en-US" sz="1200" b="1" dirty="0">
                <a:latin typeface="Montserrat" panose="00000500000000000000" pitchFamily="2" charset="0"/>
              </a:rPr>
              <a:t>Key Takeaways: </a:t>
            </a:r>
          </a:p>
          <a:p>
            <a:pPr algn="l"/>
            <a:r>
              <a:rPr lang="en-US" sz="1200" b="0" i="0" dirty="0">
                <a:solidFill>
                  <a:srgbClr val="000000"/>
                </a:solidFill>
                <a:effectLst/>
                <a:latin typeface="Montserrat" panose="00000500000000000000" pitchFamily="2" charset="0"/>
              </a:rPr>
              <a:t>For over 26 years Jones Loflin has helped grow confident leadership, implement change and improve productivity with simple, no-fluff solutions any organization can use!</a:t>
            </a:r>
          </a:p>
          <a:p>
            <a:pPr algn="l"/>
            <a:endParaRPr lang="en-US" sz="1200" dirty="0">
              <a:solidFill>
                <a:srgbClr val="000000"/>
              </a:solidFill>
              <a:latin typeface="Verdana" panose="020B0604030504040204" pitchFamily="34" charset="0"/>
            </a:endParaRPr>
          </a:p>
          <a:p>
            <a:pPr algn="l"/>
            <a:endParaRPr lang="en-US" sz="1200" dirty="0">
              <a:solidFill>
                <a:srgbClr val="000000"/>
              </a:solidFill>
              <a:latin typeface="Georgia" panose="02040502050405020303" pitchFamily="18" charset="0"/>
            </a:endParaRPr>
          </a:p>
          <a:p>
            <a:pPr algn="just">
              <a:buClr>
                <a:srgbClr val="28A6DF"/>
              </a:buClr>
              <a:buSzPct val="120000"/>
            </a:pPr>
            <a:r>
              <a:rPr lang="en-US" sz="1200" b="1" dirty="0">
                <a:latin typeface="Montserrat" panose="00000500000000000000" pitchFamily="2" charset="0"/>
              </a:rPr>
              <a:t>Most Popular Keynote Topics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HOW TO BE A BETTER LEADER IN ANY SEASON</a:t>
            </a: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WHAT TO DO ABOUT TOO MUCH TO DO!</a:t>
            </a: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GETTING TO IT!</a:t>
            </a: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HOW TO THRIVE IN TIMES OF CHANGE</a:t>
            </a: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190934"/>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LEMON MILK" panose="00000500000000000000" pitchFamily="50" charset="0"/>
              </a:rPr>
              <a:t>JONES LOFLIN</a:t>
            </a:r>
          </a:p>
          <a:p>
            <a:pPr algn="ctr"/>
            <a:r>
              <a:rPr lang="en-US" sz="1600" dirty="0">
                <a:solidFill>
                  <a:schemeClr val="tx1"/>
                </a:solidFill>
                <a:latin typeface="Montserrat" panose="02000505000000020004" pitchFamily="2" charset="0"/>
              </a:rPr>
              <a:t>Leadership Speaker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50363" y="4273956"/>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Rounded Corners 12">
            <a:extLst>
              <a:ext uri="{FF2B5EF4-FFF2-40B4-BE49-F238E27FC236}">
                <a16:creationId xmlns:a16="http://schemas.microsoft.com/office/drawing/2014/main" id="{AEED6AB6-0463-B89E-3BBA-369D0170B23E}"/>
              </a:ext>
            </a:extLst>
          </p:cNvPr>
          <p:cNvSpPr/>
          <p:nvPr/>
        </p:nvSpPr>
        <p:spPr>
          <a:xfrm>
            <a:off x="1523213" y="440433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3" name="TextBox 18">
            <a:extLst>
              <a:ext uri="{FF2B5EF4-FFF2-40B4-BE49-F238E27FC236}">
                <a16:creationId xmlns:a16="http://schemas.microsoft.com/office/drawing/2014/main" id="{45FCC3F6-A60F-24F8-6204-AE6A8176BA81}"/>
              </a:ext>
            </a:extLst>
          </p:cNvPr>
          <p:cNvSpPr txBox="1"/>
          <p:nvPr/>
        </p:nvSpPr>
        <p:spPr>
          <a:xfrm>
            <a:off x="760218" y="4792518"/>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round-trip airfare, ground transportation in event city, hotel accommodations and incidentals for up to two nights</a:t>
            </a:r>
          </a:p>
        </p:txBody>
      </p:sp>
      <p:pic>
        <p:nvPicPr>
          <p:cNvPr id="8" name="Picture 7">
            <a:extLst>
              <a:ext uri="{FF2B5EF4-FFF2-40B4-BE49-F238E27FC236}">
                <a16:creationId xmlns:a16="http://schemas.microsoft.com/office/drawing/2014/main" id="{6A9C7947-A974-F873-2A21-001B8A550E4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297219" y="5273870"/>
            <a:ext cx="902286" cy="1393491"/>
          </a:xfrm>
          <a:prstGeom prst="rect">
            <a:avLst/>
          </a:prstGeom>
        </p:spPr>
      </p:pic>
      <p:pic>
        <p:nvPicPr>
          <p:cNvPr id="9" name="Picture 8">
            <a:extLst>
              <a:ext uri="{FF2B5EF4-FFF2-40B4-BE49-F238E27FC236}">
                <a16:creationId xmlns:a16="http://schemas.microsoft.com/office/drawing/2014/main" id="{C8708273-8FF6-A954-3ED6-C44D570EFFDD}"/>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17305" y="5260245"/>
            <a:ext cx="902286" cy="1437906"/>
          </a:xfrm>
          <a:prstGeom prst="rect">
            <a:avLst/>
          </a:prstGeom>
        </p:spPr>
      </p:pic>
      <p:pic>
        <p:nvPicPr>
          <p:cNvPr id="11" name="Picture 10">
            <a:extLst>
              <a:ext uri="{FF2B5EF4-FFF2-40B4-BE49-F238E27FC236}">
                <a16:creationId xmlns:a16="http://schemas.microsoft.com/office/drawing/2014/main" id="{9EE2EBC5-B777-689A-B3CC-5E763272DA6B}"/>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380776" y="5264331"/>
            <a:ext cx="902286" cy="1432200"/>
          </a:xfrm>
          <a:prstGeom prst="rect">
            <a:avLst/>
          </a:prstGeom>
        </p:spPr>
      </p:pic>
      <p:pic>
        <p:nvPicPr>
          <p:cNvPr id="13" name="Picture 12">
            <a:extLst>
              <a:ext uri="{FF2B5EF4-FFF2-40B4-BE49-F238E27FC236}">
                <a16:creationId xmlns:a16="http://schemas.microsoft.com/office/drawing/2014/main" id="{CE80A2C6-2E19-0A17-212D-B2C719A0CEFE}"/>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3479570" y="5285132"/>
            <a:ext cx="902286" cy="1388132"/>
          </a:xfrm>
          <a:prstGeom prst="rect">
            <a:avLst/>
          </a:prstGeom>
        </p:spPr>
      </p:pic>
    </p:spTree>
    <p:extLst>
      <p:ext uri="{BB962C8B-B14F-4D97-AF65-F5344CB8AC3E}">
        <p14:creationId xmlns:p14="http://schemas.microsoft.com/office/powerpoint/2010/main" val="2509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3422</TotalTime>
  <Words>197</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Georgia</vt:lpstr>
      <vt:lpstr>LEMON MILK</vt:lpstr>
      <vt:lpstr>Montserrat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29</cp:revision>
  <dcterms:created xsi:type="dcterms:W3CDTF">2023-08-21T22:06:19Z</dcterms:created>
  <dcterms:modified xsi:type="dcterms:W3CDTF">2023-09-04T00:15:02Z</dcterms:modified>
</cp:coreProperties>
</file>