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51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22" d="100"/>
          <a:sy n="122"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B842E-6ED7-7743-AB72-A4E46F454A73}" type="datetimeFigureOut">
              <a:rPr lang="en-US" smtClean="0"/>
              <a:t>9/16/2023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63E7A-82C5-534C-B357-8D229C164109}" type="slidenum">
              <a:rPr lang="en-US" smtClean="0"/>
              <a:t>‹#›</a:t>
            </a:fld>
            <a:endParaRPr lang="en-US"/>
          </a:p>
        </p:txBody>
      </p:sp>
    </p:spTree>
    <p:extLst>
      <p:ext uri="{BB962C8B-B14F-4D97-AF65-F5344CB8AC3E}">
        <p14:creationId xmlns:p14="http://schemas.microsoft.com/office/powerpoint/2010/main" val="2187186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34444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3142-BBD1-BC1B-FBD5-0986CF1F7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BEB35F-6062-4039-6570-E6BAF088C4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FC138-2B8A-816B-D657-DDA326D1B2AA}"/>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5" name="Footer Placeholder 4">
            <a:extLst>
              <a:ext uri="{FF2B5EF4-FFF2-40B4-BE49-F238E27FC236}">
                <a16:creationId xmlns:a16="http://schemas.microsoft.com/office/drawing/2014/main" id="{CB02C2D9-2216-791E-EACD-F6C01C8C9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6D4F6-4B5D-99F1-E12D-65ECAB4FDD8A}"/>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26283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EE29-C1C1-EE2D-345D-36EACB6DD9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8C8B9-FEA9-B977-6DD2-1D31DEE7C7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B6144-7D9B-6C41-1AA5-33CA14624985}"/>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5" name="Footer Placeholder 4">
            <a:extLst>
              <a:ext uri="{FF2B5EF4-FFF2-40B4-BE49-F238E27FC236}">
                <a16:creationId xmlns:a16="http://schemas.microsoft.com/office/drawing/2014/main" id="{BBC458E3-13CE-B3E8-97BB-62910F09C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CB09F-EBC3-4378-0F95-4E535ABDC2AE}"/>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96494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0B7D0-0247-7131-DDE0-56223982A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7F876-9BDF-A856-B968-6E3FFF4B5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C5DC2-42D2-2223-D3D7-F812707EBE52}"/>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5" name="Footer Placeholder 4">
            <a:extLst>
              <a:ext uri="{FF2B5EF4-FFF2-40B4-BE49-F238E27FC236}">
                <a16:creationId xmlns:a16="http://schemas.microsoft.com/office/drawing/2014/main" id="{9C5D1990-FC6E-E7A8-F7CB-C7E9A327C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983A0-ED7B-3AEA-1FC9-1D6DBA922018}"/>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78466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AA73-0DD0-DA77-DD9F-D55A52C65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039AA6-16AD-D2F1-9DA5-815C419181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834B5-FB05-3E67-C319-4A81593B0B16}"/>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5" name="Footer Placeholder 4">
            <a:extLst>
              <a:ext uri="{FF2B5EF4-FFF2-40B4-BE49-F238E27FC236}">
                <a16:creationId xmlns:a16="http://schemas.microsoft.com/office/drawing/2014/main" id="{D4E125E3-B71D-4EE0-DFFB-BF40B8184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A42F2-3348-42F5-3EF5-D841F59086C9}"/>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30677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67AC-6558-EDDB-3D9A-C2DFA1540E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64D89-B9C5-CCEF-D0C0-83AE60D031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07D197-F5BF-3418-1334-148695127C5A}"/>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5" name="Footer Placeholder 4">
            <a:extLst>
              <a:ext uri="{FF2B5EF4-FFF2-40B4-BE49-F238E27FC236}">
                <a16:creationId xmlns:a16="http://schemas.microsoft.com/office/drawing/2014/main" id="{5E8D351F-176C-71E2-A33C-3781F21EB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A931F-3C9D-0C53-B824-ABB9DDA1565B}"/>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15329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3B86-B909-C0DD-B9DF-98F875F973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54E63C-AD92-8AEA-CEA0-070204134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4BEFC-ACFF-FE47-CA09-178CED6FB0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17C73-71B1-6EDD-C678-037BC7CC043F}"/>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6" name="Footer Placeholder 5">
            <a:extLst>
              <a:ext uri="{FF2B5EF4-FFF2-40B4-BE49-F238E27FC236}">
                <a16:creationId xmlns:a16="http://schemas.microsoft.com/office/drawing/2014/main" id="{41B89591-C3E1-04DA-EF74-88E308F1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7041C-3755-FB97-93AA-AEAF12C02176}"/>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18676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0E39-8D1C-612B-BB60-8A9DED8E57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85C0DC-A5AA-8E37-2E4E-DE6F22522B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BCF49D-3075-356C-8596-D403B436E8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CE5CC0-61C5-485F-736B-F85DD079D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4416C-310F-445E-DDF4-6791993B3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48990-2BC1-F416-0626-ADA1167332ED}"/>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8" name="Footer Placeholder 7">
            <a:extLst>
              <a:ext uri="{FF2B5EF4-FFF2-40B4-BE49-F238E27FC236}">
                <a16:creationId xmlns:a16="http://schemas.microsoft.com/office/drawing/2014/main" id="{E305DC1C-B7C2-F211-5A84-5A044ECCB8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4AE2F1-98C4-5ABE-DB55-1EB6BB35249D}"/>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01609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CB90-32DE-765C-6D5E-19DF3D45FF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7AF563-7468-49DC-14CD-8992F8F293F4}"/>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4" name="Footer Placeholder 3">
            <a:extLst>
              <a:ext uri="{FF2B5EF4-FFF2-40B4-BE49-F238E27FC236}">
                <a16:creationId xmlns:a16="http://schemas.microsoft.com/office/drawing/2014/main" id="{3137B3A5-F882-F5FA-F7FA-85BABFDF84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FE941A-9583-7028-FAB8-2D5C55710375}"/>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65492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33998-1DB0-36CA-4835-D0859FEE6FF4}"/>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3" name="Footer Placeholder 2">
            <a:extLst>
              <a:ext uri="{FF2B5EF4-FFF2-40B4-BE49-F238E27FC236}">
                <a16:creationId xmlns:a16="http://schemas.microsoft.com/office/drawing/2014/main" id="{C8E59BAC-4165-B1F0-CF5B-560A958859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4879D6-EDAA-4831-733F-1103003F9822}"/>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56029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C858-D34C-2AB8-AF47-A8E5EEF14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0EC19E-9034-6285-24AD-C2A56470D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FF8BB6-CCE4-CBFE-F6B5-2819C64F2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B05E1-7920-DE41-1954-D831DFC4A26E}"/>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6" name="Footer Placeholder 5">
            <a:extLst>
              <a:ext uri="{FF2B5EF4-FFF2-40B4-BE49-F238E27FC236}">
                <a16:creationId xmlns:a16="http://schemas.microsoft.com/office/drawing/2014/main" id="{8416219B-7038-CE44-656A-053F937ED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CF4E5-75F1-B805-D1ED-CD5785F1A10F}"/>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979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F7BB-45CA-4514-F4A3-528822B87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AB47-4333-AE3E-869C-FBC84E7C7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92083-E23B-52CE-21BD-169EAF9F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39CD17-CDCC-8D8D-C576-B32488D6E095}"/>
              </a:ext>
            </a:extLst>
          </p:cNvPr>
          <p:cNvSpPr>
            <a:spLocks noGrp="1"/>
          </p:cNvSpPr>
          <p:nvPr>
            <p:ph type="dt" sz="half" idx="10"/>
          </p:nvPr>
        </p:nvSpPr>
        <p:spPr/>
        <p:txBody>
          <a:bodyPr/>
          <a:lstStyle/>
          <a:p>
            <a:fld id="{04481063-1F93-7C4E-8D10-117B45D12DCE}" type="datetimeFigureOut">
              <a:rPr lang="en-US" smtClean="0"/>
              <a:t>9/16/2023</a:t>
            </a:fld>
            <a:endParaRPr lang="en-US"/>
          </a:p>
        </p:txBody>
      </p:sp>
      <p:sp>
        <p:nvSpPr>
          <p:cNvPr id="6" name="Footer Placeholder 5">
            <a:extLst>
              <a:ext uri="{FF2B5EF4-FFF2-40B4-BE49-F238E27FC236}">
                <a16:creationId xmlns:a16="http://schemas.microsoft.com/office/drawing/2014/main" id="{20A6CFAD-6624-B595-741A-93605DBED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8AFB8-0730-3E04-C9F5-E1238D816DB3}"/>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94578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624B9-8768-F8D7-BBCF-8EC3141C2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751D86-6C8D-E614-E8F9-B66375F78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5B54E-4E4F-BCDC-956C-F08504D32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81063-1F93-7C4E-8D10-117B45D12DCE}" type="datetimeFigureOut">
              <a:rPr lang="en-US" smtClean="0"/>
              <a:t>9/16/2023</a:t>
            </a:fld>
            <a:endParaRPr lang="en-US"/>
          </a:p>
        </p:txBody>
      </p:sp>
      <p:sp>
        <p:nvSpPr>
          <p:cNvPr id="5" name="Footer Placeholder 4">
            <a:extLst>
              <a:ext uri="{FF2B5EF4-FFF2-40B4-BE49-F238E27FC236}">
                <a16:creationId xmlns:a16="http://schemas.microsoft.com/office/drawing/2014/main" id="{02D01D05-4561-206E-308F-3373F23C1F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07705D-AECB-825F-B8A4-C29508DF66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ACB3B-FB71-3F45-B7C4-87311324B948}" type="slidenum">
              <a:rPr lang="en-US" smtClean="0"/>
              <a:t>‹#›</a:t>
            </a:fld>
            <a:endParaRPr lang="en-US"/>
          </a:p>
        </p:txBody>
      </p:sp>
    </p:spTree>
    <p:extLst>
      <p:ext uri="{BB962C8B-B14F-4D97-AF65-F5344CB8AC3E}">
        <p14:creationId xmlns:p14="http://schemas.microsoft.com/office/powerpoint/2010/main" val="1806449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69240704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vimeo.com/86601156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48936" y="575071"/>
            <a:ext cx="7059584" cy="5262979"/>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3"/>
              </a:rPr>
              <a:t>Watch Hein Wagner: What I do!</a:t>
            </a:r>
            <a:endParaRPr lang="en-US" sz="1200" b="1" dirty="0">
              <a:solidFill>
                <a:srgbClr val="00B0F0"/>
              </a:solidFill>
              <a:latin typeface="Montserrat" panose="00000500000000000000" pitchFamily="50" charset="0"/>
            </a:endParaRPr>
          </a:p>
          <a:p>
            <a:pPr algn="just">
              <a:buClr>
                <a:srgbClr val="28A6DF"/>
              </a:buClr>
              <a:buSzPct val="120000"/>
            </a:pPr>
            <a:endParaRPr lang="en-US" sz="1200" b="1" dirty="0">
              <a:solidFill>
                <a:srgbClr val="00B0F0"/>
              </a:solidFill>
              <a:latin typeface="Montserrat" panose="00000500000000000000" pitchFamily="50" charset="0"/>
            </a:endParaRPr>
          </a:p>
          <a:p>
            <a:pPr algn="just">
              <a:buClr>
                <a:srgbClr val="28A6DF"/>
              </a:buClr>
              <a:buSzPct val="120000"/>
            </a:pPr>
            <a:r>
              <a:rPr lang="en-US" sz="1200" b="1" dirty="0">
                <a:solidFill>
                  <a:srgbClr val="00B0F0"/>
                </a:solidFill>
                <a:latin typeface="Montserrat" panose="00000500000000000000" pitchFamily="50" charset="0"/>
                <a:hlinkClick r:id="rId4"/>
              </a:rPr>
              <a:t>Watch Hein Wagner: A blind man with a vision</a:t>
            </a:r>
            <a:endParaRPr lang="en-US" sz="1200" dirty="0">
              <a:solidFill>
                <a:srgbClr val="00B0F0"/>
              </a:solidFill>
              <a:latin typeface="Montserrat" panose="00000500000000000000" pitchFamily="50" charset="0"/>
            </a:endParaRPr>
          </a:p>
          <a:p>
            <a:pPr algn="just">
              <a:buClr>
                <a:srgbClr val="28A6DF"/>
              </a:buClr>
              <a:buSzPct val="120000"/>
            </a:pPr>
            <a:endParaRPr lang="en-US" sz="1200" dirty="0">
              <a:highlight>
                <a:srgbClr val="FFFF00"/>
              </a:highlight>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Georgia" panose="02040502050405020303" pitchFamily="18" charset="0"/>
              </a:rPr>
              <a:t>Hein Wagner has been blind since birth…and he is an exceptional motivational speaker for any conference event.</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Georgia" panose="02040502050405020303" pitchFamily="18"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Georgia" panose="02040502050405020303" pitchFamily="18" charset="0"/>
              </a:rPr>
              <a:t>Hein Wagner humorous approach to everything in life has illuminated the lighter side of living in darkness and resonates with audiences around the world.</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Georgia" panose="02040502050405020303" pitchFamily="18"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Georgia" panose="02040502050405020303" pitchFamily="18" charset="0"/>
              </a:rPr>
              <a:t>Whether Hein Wagner has his audience rolling with laughter or doing introspection, he aims to leave them with the realization that they have the capacity to achieve anything they set their minds too.</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Georgia" panose="02040502050405020303" pitchFamily="18"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Georgia" panose="02040502050405020303" pitchFamily="18" charset="0"/>
              </a:rPr>
              <a:t>Driven by his unwavering determination, Hein refused to let blindness define him. Instead, he embraced his new reality and transformed it into a source of strength, using his experiences as a powerful platform to motivate others to overcome their own obstacles.</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Georgia" panose="02040502050405020303" pitchFamily="18"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Georgia" panose="02040502050405020303" pitchFamily="18" charset="0"/>
              </a:rPr>
              <a:t>Hein’s remarkable ability to adapt, innovate, and thrive despite his visual impairment serves as an inspiration to countless individuals facing adversity.</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dirty="0">
              <a:highlight>
                <a:srgbClr val="FFFF00"/>
              </a:highlight>
              <a:latin typeface="Montserrat" panose="00000500000000000000" pitchFamily="50" charset="0"/>
            </a:endParaRPr>
          </a:p>
          <a:p>
            <a:pPr algn="just">
              <a:buClr>
                <a:srgbClr val="28A6DF"/>
              </a:buClr>
              <a:buSzPct val="120000"/>
            </a:pPr>
            <a:r>
              <a:rPr lang="en-US" sz="1200" b="1" dirty="0">
                <a:latin typeface="Montserrat" panose="00000500000000000000" pitchFamily="50" charset="0"/>
              </a:rPr>
              <a:t>Keynote Topics:</a:t>
            </a: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The Wealthy Franchise</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Killer Cultures</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What They Get vs. How They Feel</a:t>
            </a:r>
          </a:p>
          <a:p>
            <a:pPr algn="just">
              <a:buClr>
                <a:srgbClr val="28A6DF"/>
              </a:buClr>
              <a:buSzPct val="120000"/>
            </a:pPr>
            <a:endParaRPr lang="en-US" sz="1200" dirty="0">
              <a:latin typeface="Montserrat" panose="00000500000000000000" pitchFamily="50"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85826" y="3190934"/>
            <a:ext cx="4663110" cy="2220858"/>
            <a:chOff x="185980" y="3215479"/>
            <a:chExt cx="4663110" cy="222085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185980" y="3215479"/>
              <a:ext cx="466311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rgbClr val="000000"/>
                  </a:solidFill>
                  <a:latin typeface="Arial" panose="020B0604020202020204" pitchFamily="34" charset="0"/>
                </a:rPr>
                <a:t>HEIN WAGNER</a:t>
              </a:r>
              <a:endParaRPr lang="en-US" sz="3200" b="1" i="0" dirty="0">
                <a:solidFill>
                  <a:srgbClr val="000000"/>
                </a:solidFill>
                <a:effectLst/>
                <a:latin typeface="Arial" panose="020B0604020202020204" pitchFamily="34" charset="0"/>
              </a:endParaRPr>
            </a:p>
            <a:p>
              <a:pPr algn="ctr"/>
              <a:r>
                <a:rPr lang="en-US" sz="1600" dirty="0">
                  <a:solidFill>
                    <a:schemeClr val="tx1"/>
                  </a:solidFill>
                  <a:latin typeface="Montserrat" panose="02000505000000020004" pitchFamily="2" charset="0"/>
                </a:rPr>
                <a:t>Blind Motivation</a:t>
              </a: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569361" y="4372486"/>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$10,000</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09242" y="4790006"/>
              <a:ext cx="3606401" cy="6463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ground transportation in event city, hotel accommodations and incidentals </a:t>
              </a:r>
            </a:p>
            <a:p>
              <a:pPr algn="ctr"/>
              <a:r>
                <a:rPr lang="en-US" sz="900" i="1" dirty="0">
                  <a:latin typeface="Montserrat" panose="00000500000000000000" pitchFamily="50" charset="0"/>
                </a:rPr>
                <a:t>for up to two nights</a:t>
              </a:r>
            </a:p>
            <a:p>
              <a:pPr marL="0" marR="0">
                <a:spcBef>
                  <a:spcPts val="0"/>
                </a:spcBef>
                <a:spcAft>
                  <a:spcPts val="0"/>
                </a:spcAft>
              </a:pPr>
              <a:endParaRPr lang="en-US" sz="900" i="1" dirty="0">
                <a:latin typeface="Montserrat" panose="00000500000000000000" pitchFamily="50" charset="0"/>
              </a:endParaRP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6356" y="4242349"/>
            <a:ext cx="4226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9" name="Picture 2">
            <a:extLst>
              <a:ext uri="{FF2B5EF4-FFF2-40B4-BE49-F238E27FC236}">
                <a16:creationId xmlns:a16="http://schemas.microsoft.com/office/drawing/2014/main" id="{E5D83D17-BB0F-ECBB-B4A5-3682D3E8B13C}"/>
              </a:ext>
            </a:extLst>
          </p:cNvPr>
          <p:cNvPicPr>
            <a:picLocks noChangeAspect="1" noChangeArrowheads="1"/>
          </p:cNvPicPr>
          <p:nvPr/>
        </p:nvPicPr>
        <p:blipFill>
          <a:blip r:embed="rId5"/>
          <a:srcRect l="11731" r="11731"/>
          <a:stretch/>
        </p:blipFill>
        <p:spPr bwMode="auto">
          <a:xfrm>
            <a:off x="1144375" y="623993"/>
            <a:ext cx="2546013" cy="2540622"/>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38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12685</TotalTime>
  <Words>212</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64</cp:revision>
  <dcterms:created xsi:type="dcterms:W3CDTF">2023-06-13T21:55:48Z</dcterms:created>
  <dcterms:modified xsi:type="dcterms:W3CDTF">2023-09-19T15:43:51Z</dcterms:modified>
</cp:coreProperties>
</file>