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1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AA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AA0F94-4C4E-482B-93B0-93C86F815041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53F389-3EAA-4FBE-B2DB-C84661678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253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601F3D-6903-4616-973D-EA27DA31FB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388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1B6B9-3BD8-BDBE-A0D0-FDCCCAD58B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9D5757-50D9-381D-57EA-ECA108085E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698464-AF98-88CC-0A0D-F3EAB427B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1A60-B9CA-426E-B7A1-B68737838F14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201C5D-0DB4-BF58-DB97-0690EAF0A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8D24BD-15B5-5607-A823-14E1CE82F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1E12-317D-4153-AAA0-7BF01ADA4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20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983AC-E287-35F7-7985-CF89EE187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0FFEE4-2F54-FE97-E1DD-67088B38B1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EAB18D-1524-27BB-CD37-B6EAFC815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1A60-B9CA-426E-B7A1-B68737838F14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755A7E-5C6F-8393-8001-033325D09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D276CE-F7B7-DD11-0A41-044A54027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1E12-317D-4153-AAA0-7BF01ADA4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640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5C72EF-F1CF-1145-5107-7A780DB1DE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C57B8F-530D-334B-7C0C-1CB0BDFCDD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B7013F-FF55-EE97-0DEF-265AC6129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1A60-B9CA-426E-B7A1-B68737838F14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D2C55C-BDA3-B9E6-1150-CA49D51CB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A17753-60D8-0C53-CD1C-209FB7D1D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1E12-317D-4153-AAA0-7BF01ADA4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243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A38BD-CDD3-A1F7-615F-0A38BA1A1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A78F8D-B79C-8C66-AEE4-1DB183A456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AD783B-5619-D2B5-1AF6-3C4FA9812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1A60-B9CA-426E-B7A1-B68737838F14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995098-51F7-8126-8614-DD9FF551D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20E631-802C-F1EE-2475-655E303CB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1E12-317D-4153-AAA0-7BF01ADA4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584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AD5A2-8234-E3CA-31B4-1903884A9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53FCD6-3B3E-BE4E-5B81-27E5BC8E70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9EE31D-573A-C30D-7233-8FA7858E3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1A60-B9CA-426E-B7A1-B68737838F14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C09B96-61F0-6FE4-C0C0-B505C9A38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E12B3A-D991-0FB5-5C82-9D842A8D0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1E12-317D-4153-AAA0-7BF01ADA4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504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A1559-E32B-03D3-C974-A4198BEC1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68F6E7-6E6D-1C66-317E-2757000A73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B69FE3-F5EC-F6BF-462B-A9845DA8EC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75A568-75FD-4F11-1545-4E20FB95A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1A60-B9CA-426E-B7A1-B68737838F14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F28B45-55B4-8274-8B53-B705640DE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2B7F9C-50C8-61E1-DC5E-E8D4DA65C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1E12-317D-4153-AAA0-7BF01ADA4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27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F11ABA-B86D-9949-64DF-B4AE204036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EB08C5-5ED7-0BE0-908D-AA94442B0D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A4CB19-75BB-E4EC-3086-CE5839037B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6BE49E-E801-66B5-4952-0896CE5A70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A8D898-02CC-AA7E-D524-138858A907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3E83E6-03E4-959E-0D35-A4CB8DB7A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1A60-B9CA-426E-B7A1-B68737838F14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07FD93-F755-0660-7CEB-46452ED28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615D8C0-3514-D9B1-F9B8-43607E2A4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1E12-317D-4153-AAA0-7BF01ADA4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427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3C2B0-215E-F858-B782-7415D987A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E8895E-53B0-814D-9EBD-84E34A440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1A60-B9CA-426E-B7A1-B68737838F14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49D40E-B616-6095-1AEB-7D2AEF104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4F12E1-31D3-6529-3293-3977F257B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1E12-317D-4153-AAA0-7BF01ADA4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761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F57339-8296-4A21-F89B-C6160E77F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1A60-B9CA-426E-B7A1-B68737838F14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06B679-4948-DFB6-D118-2D5DFFC2A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7272DF-EC32-CD28-C0A3-F9BA989A3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1E12-317D-4153-AAA0-7BF01ADA4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501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12887-57F0-44DA-1531-2CF4B1A66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0CB14E-70AE-6587-537F-DB76DEEE29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0BE982-4A3F-475A-C494-2125E6B552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39D727-0793-413A-50CF-B2C631C01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1A60-B9CA-426E-B7A1-B68737838F14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A76225-51E0-DBFA-BC57-D0C586742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611DC8-CE69-0F23-F0F4-D7C92B673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1E12-317D-4153-AAA0-7BF01ADA4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319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C48CF-E52F-7407-5688-DB0183CB6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FAC69E-7A5E-B33D-DD29-EEAAF4AD3A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B393B9-C7CB-F6E8-21C6-5FE92E9975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674E48-DBE3-09EA-F10A-CE7DDF269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1A60-B9CA-426E-B7A1-B68737838F14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6FA1F9-4CB9-FDFE-5C0F-378C838DD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57A30E-B643-C201-80B0-B4A4495D6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1E12-317D-4153-AAA0-7BF01ADA4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351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30EE82F-45B9-25D1-782B-5C1E864B15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CFF0F5-0F5E-7E2B-982B-0BC6626742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2FB34F-1EB8-2297-DDBE-CFD211EFF6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91A60-B9CA-426E-B7A1-B68737838F14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CF134E-7E58-D5D0-FE57-EDCD2C0664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D6753F-85F0-9A97-1F5E-56052AC359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31E12-317D-4153-AAA0-7BF01ADA4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68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vimeo.com/866064893" TargetMode="External"/><Relationship Id="rId4" Type="http://schemas.openxmlformats.org/officeDocument/2006/relationships/hyperlink" Target="https://vimeo.com/86606362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>
            <a:extLst>
              <a:ext uri="{FF2B5EF4-FFF2-40B4-BE49-F238E27FC236}">
                <a16:creationId xmlns:a16="http://schemas.microsoft.com/office/drawing/2014/main" id="{3BD21900-CDC9-E79D-EFC6-1F1A11FF47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6" r="1306"/>
          <a:stretch/>
        </p:blipFill>
        <p:spPr bwMode="auto">
          <a:xfrm>
            <a:off x="1175656" y="668390"/>
            <a:ext cx="2696547" cy="2595791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2B9A0B-05B2-4030-9BE6-25613BECE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247E1-8B9F-43C5-AC1A-30D5214D3D98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40D2AC0E-8BFB-401F-9FD6-A4E562C4778D}"/>
              </a:ext>
            </a:extLst>
          </p:cNvPr>
          <p:cNvSpPr txBox="1"/>
          <p:nvPr/>
        </p:nvSpPr>
        <p:spPr>
          <a:xfrm>
            <a:off x="85825" y="5045775"/>
            <a:ext cx="504748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i="1" dirty="0">
              <a:latin typeface="Montserrat" panose="00000500000000000000" pitchFamily="50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0BA598E-9998-4697-8480-B444D32C63CE}"/>
              </a:ext>
            </a:extLst>
          </p:cNvPr>
          <p:cNvSpPr txBox="1"/>
          <p:nvPr/>
        </p:nvSpPr>
        <p:spPr>
          <a:xfrm>
            <a:off x="4794364" y="863077"/>
            <a:ext cx="7059584" cy="58169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solidFill>
                  <a:srgbClr val="27AAE1"/>
                </a:solidFill>
                <a:latin typeface="Montserrat" panose="00000500000000000000" pitchFamily="50" charset="0"/>
                <a:hlinkClick r:id="rId4"/>
              </a:rPr>
              <a:t>Watch Dr. Elizabeth Lombardo: Showreel</a:t>
            </a:r>
            <a:endParaRPr lang="en-US" sz="1200" b="1" dirty="0">
              <a:solidFill>
                <a:srgbClr val="27AAE1"/>
              </a:solidFill>
              <a:latin typeface="Montserrat" panose="00000500000000000000" pitchFamily="50" charset="0"/>
            </a:endParaRPr>
          </a:p>
          <a:p>
            <a:pPr algn="just">
              <a:buClr>
                <a:srgbClr val="28A6DF"/>
              </a:buClr>
              <a:buSzPct val="120000"/>
            </a:pPr>
            <a:endParaRPr lang="en-US" sz="1200" b="1" dirty="0">
              <a:solidFill>
                <a:srgbClr val="27AAE1"/>
              </a:solidFill>
              <a:latin typeface="Montserrat" panose="00000500000000000000" pitchFamily="50" charset="0"/>
            </a:endParaRPr>
          </a:p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solidFill>
                  <a:srgbClr val="27AAE1"/>
                </a:solidFill>
                <a:latin typeface="Montserrat" panose="00000500000000000000" pitchFamily="50" charset="0"/>
                <a:hlinkClick r:id="rId5"/>
              </a:rPr>
              <a:t>Watch Dr. </a:t>
            </a:r>
            <a:r>
              <a:rPr lang="en-US" sz="1200" b="1">
                <a:solidFill>
                  <a:srgbClr val="27AAE1"/>
                </a:solidFill>
                <a:latin typeface="Montserrat" panose="00000500000000000000" pitchFamily="50" charset="0"/>
                <a:hlinkClick r:id="rId5"/>
              </a:rPr>
              <a:t>Elizabeth Lombardo: Science of Happiness</a:t>
            </a:r>
            <a:endParaRPr lang="en-US" sz="1200" b="1" dirty="0">
              <a:solidFill>
                <a:srgbClr val="27AAE1"/>
              </a:solidFill>
              <a:latin typeface="Montserrat" panose="00000500000000000000" pitchFamily="50" charset="0"/>
            </a:endParaRPr>
          </a:p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solidFill>
                  <a:srgbClr val="28A6DF"/>
                </a:solidFill>
                <a:latin typeface="Montserrat" panose="00000500000000000000" pitchFamily="50" charset="0"/>
              </a:rPr>
              <a:t> </a:t>
            </a:r>
            <a:endParaRPr lang="en-US" sz="1200" dirty="0">
              <a:highlight>
                <a:srgbClr val="FFFF00"/>
              </a:highlight>
              <a:latin typeface="Montserrat" panose="00000500000000000000" pitchFamily="50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Dr. Elizabeth Lombardo is the authority on how to crush your inner critic so that you can live a life of purpose, fulfillment and True Success™.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She’s America’s most trusted celebrity psychologist with over 100 national media interviews including The Today Show, Good Morning America, Dr. Oz, Fox Business News, </a:t>
            </a:r>
            <a:r>
              <a:rPr lang="en-US" sz="1200" b="0" i="1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The Wall Street Journal, Forbes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, and countless others.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Dr. E is on a mission to change the global conversation around ICS (Inner Critic Syndrome) FOR GOOD… so we can all live happier, fuller and more connected lives.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Dr. Elizabeth Lombardo brings an unparalleled energy to stages around the globe by actively engaging audiences. 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2000505000000020004" pitchFamily="2" charset="0"/>
              </a:rPr>
              <a:t>Described as an example of perseverance and being unstoppable despite life’s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latin typeface="Montserrat" panose="02000505000000020004" pitchFamily="2" charset="0"/>
            </a:endParaRPr>
          </a:p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latin typeface="Montserrat" panose="00000500000000000000" pitchFamily="50" charset="0"/>
              </a:rPr>
              <a:t>Key Takeaways:</a:t>
            </a:r>
            <a:endParaRPr lang="en-US" sz="1200" dirty="0">
              <a:latin typeface="Montserrat" panose="00000500000000000000" pitchFamily="50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Harvard research shows that happier employees experience a 31% increase in productivity, a 37% increase in sales and 15 less sick days/year. The beauty is that happiness is a skill that can be learned with this powerful training.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latin typeface="Montserrat" panose="02000505000000020004" pitchFamily="2" charset="0"/>
            </a:endParaRPr>
          </a:p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latin typeface="Montserrat" panose="00000500000000000000" pitchFamily="50" charset="0"/>
              </a:rPr>
              <a:t>Keynote Topics:</a:t>
            </a:r>
            <a:endParaRPr lang="en-US" sz="1200" dirty="0">
              <a:latin typeface="Montserrat" panose="00000500000000000000" pitchFamily="50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2000505000000020004" pitchFamily="2" charset="0"/>
              </a:rPr>
              <a:t>Leadership from the Inside Out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2000505000000020004" pitchFamily="2" charset="0"/>
              </a:rPr>
              <a:t>Creating a Culture that Embraces and Thrives from Inclusion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2000505000000020004" pitchFamily="2" charset="0"/>
              </a:rPr>
              <a:t>Three (3) vital ingredients needed to create an inclusive culture.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latin typeface="Montserrat" panose="02000505000000020004" pitchFamily="2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267E7FC-6AAE-4893-B49A-6C67D72D92B4}"/>
              </a:ext>
            </a:extLst>
          </p:cNvPr>
          <p:cNvGrpSpPr/>
          <p:nvPr/>
        </p:nvGrpSpPr>
        <p:grpSpPr>
          <a:xfrm>
            <a:off x="85825" y="3190934"/>
            <a:ext cx="4663110" cy="1416466"/>
            <a:chOff x="185979" y="3215479"/>
            <a:chExt cx="4663110" cy="1416466"/>
          </a:xfrm>
        </p:grpSpPr>
        <p:sp>
          <p:nvSpPr>
            <p:cNvPr id="12" name="Title 1">
              <a:extLst>
                <a:ext uri="{FF2B5EF4-FFF2-40B4-BE49-F238E27FC236}">
                  <a16:creationId xmlns:a16="http://schemas.microsoft.com/office/drawing/2014/main" id="{81E9C843-D5FA-457E-B926-84EBA9EEFF56}"/>
                </a:ext>
              </a:extLst>
            </p:cNvPr>
            <p:cNvSpPr txBox="1">
              <a:spLocks/>
            </p:cNvSpPr>
            <p:nvPr/>
          </p:nvSpPr>
          <p:spPr>
            <a:xfrm>
              <a:off x="185979" y="3215479"/>
              <a:ext cx="4663110" cy="113068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defPPr>
                <a:defRPr lang="LID4096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3200" b="1" dirty="0">
                  <a:solidFill>
                    <a:schemeClr val="tx1"/>
                  </a:solidFill>
                  <a:latin typeface="LEMON MILK" panose="00000500000000000000" pitchFamily="50" charset="0"/>
                </a:rPr>
                <a:t>Dr. Elizabeth Lombardo</a:t>
              </a:r>
            </a:p>
            <a:p>
              <a:pPr algn="ctr"/>
              <a:r>
                <a:rPr lang="en-US" sz="1600" dirty="0">
                  <a:solidFill>
                    <a:schemeClr val="tx1"/>
                  </a:solidFill>
                  <a:latin typeface="Montserrat" panose="02000505000000020004" pitchFamily="2" charset="0"/>
                </a:rPr>
                <a:t>Celebrity Happiness Speaker</a:t>
              </a:r>
              <a:endParaRPr lang="en-US" dirty="0">
                <a:solidFill>
                  <a:schemeClr val="tx1"/>
                </a:solidFill>
                <a:latin typeface="Montserrat" panose="02000505000000020004" pitchFamily="2" charset="0"/>
              </a:endParaRPr>
            </a:p>
          </p:txBody>
        </p: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5818E3ED-FBB4-4F0A-9B4F-EB0091C7D36C}"/>
                </a:ext>
              </a:extLst>
            </p:cNvPr>
            <p:cNvSpPr/>
            <p:nvPr/>
          </p:nvSpPr>
          <p:spPr>
            <a:xfrm>
              <a:off x="1543053" y="4304751"/>
              <a:ext cx="2080415" cy="327194"/>
            </a:xfrm>
            <a:prstGeom prst="roundRect">
              <a:avLst>
                <a:gd name="adj" fmla="val 50000"/>
              </a:avLst>
            </a:prstGeom>
            <a:noFill/>
            <a:ln w="28575">
              <a:solidFill>
                <a:srgbClr val="28A6D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LID4096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b="1" dirty="0">
                  <a:solidFill>
                    <a:schemeClr val="tx1"/>
                  </a:solidFill>
                  <a:latin typeface="Montserrat" panose="00000500000000000000" pitchFamily="50" charset="0"/>
                </a:rPr>
                <a:t>Fee Pending</a:t>
              </a:r>
            </a:p>
          </p:txBody>
        </p:sp>
      </p:grp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7C00563-F78D-4CA8-B366-24E0BB5C42ED}"/>
              </a:ext>
            </a:extLst>
          </p:cNvPr>
          <p:cNvCxnSpPr>
            <a:cxnSpLocks/>
          </p:cNvCxnSpPr>
          <p:nvPr/>
        </p:nvCxnSpPr>
        <p:spPr>
          <a:xfrm>
            <a:off x="370049" y="4133019"/>
            <a:ext cx="42261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ED8DBD26-0032-CBF1-7D83-4E93F28AFC3E}"/>
              </a:ext>
            </a:extLst>
          </p:cNvPr>
          <p:cNvSpPr txBox="1"/>
          <p:nvPr/>
        </p:nvSpPr>
        <p:spPr>
          <a:xfrm>
            <a:off x="806368" y="4698876"/>
            <a:ext cx="360640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latin typeface="Montserrat" panose="00000500000000000000" pitchFamily="50" charset="0"/>
              </a:rPr>
              <a:t>*</a:t>
            </a:r>
            <a:r>
              <a:rPr lang="en-US" sz="900" i="1" dirty="0">
                <a:latin typeface="Montserrat" panose="00000500000000000000" pitchFamily="50" charset="0"/>
              </a:rPr>
              <a:t>Client is responsible for roundtrip airfare, ground transportation, hotel accommodations and incidentals for up to two nights</a:t>
            </a:r>
          </a:p>
        </p:txBody>
      </p:sp>
    </p:spTree>
    <p:extLst>
      <p:ext uri="{BB962C8B-B14F-4D97-AF65-F5344CB8AC3E}">
        <p14:creationId xmlns:p14="http://schemas.microsoft.com/office/powerpoint/2010/main" val="14386460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1822</TotalTime>
  <Words>260</Words>
  <Application>Microsoft Office PowerPoint</Application>
  <PresentationFormat>Widescreen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LEMON MILK</vt:lpstr>
      <vt:lpstr>Montserrat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French</dc:creator>
  <cp:lastModifiedBy>Duncan Hesketh</cp:lastModifiedBy>
  <cp:revision>19</cp:revision>
  <dcterms:created xsi:type="dcterms:W3CDTF">2023-01-24T22:07:27Z</dcterms:created>
  <dcterms:modified xsi:type="dcterms:W3CDTF">2023-09-19T18:11:18Z</dcterms:modified>
</cp:coreProperties>
</file>